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5"/>
  </p:notesMasterIdLst>
  <p:sldIdLst>
    <p:sldId id="256" r:id="rId3"/>
    <p:sldId id="268" r:id="rId4"/>
    <p:sldId id="280" r:id="rId5"/>
    <p:sldId id="283" r:id="rId6"/>
    <p:sldId id="284" r:id="rId7"/>
    <p:sldId id="282" r:id="rId8"/>
    <p:sldId id="281" r:id="rId9"/>
    <p:sldId id="286" r:id="rId10"/>
    <p:sldId id="289" r:id="rId11"/>
    <p:sldId id="257" r:id="rId12"/>
    <p:sldId id="258" r:id="rId13"/>
    <p:sldId id="288" r:id="rId14"/>
    <p:sldId id="291" r:id="rId15"/>
    <p:sldId id="292" r:id="rId16"/>
    <p:sldId id="290" r:id="rId17"/>
    <p:sldId id="295" r:id="rId18"/>
    <p:sldId id="293" r:id="rId19"/>
    <p:sldId id="294" r:id="rId20"/>
    <p:sldId id="297" r:id="rId21"/>
    <p:sldId id="296" r:id="rId22"/>
    <p:sldId id="299" r:id="rId23"/>
    <p:sldId id="30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88121D-F56C-4F49-809B-6DB61FE235EF}" v="1521" dt="2020-01-19T11:18:37.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64" autoAdjust="0"/>
    <p:restoredTop sz="94660"/>
  </p:normalViewPr>
  <p:slideViewPr>
    <p:cSldViewPr>
      <p:cViewPr varScale="1">
        <p:scale>
          <a:sx n="85" d="100"/>
          <a:sy n="85" d="100"/>
        </p:scale>
        <p:origin x="30" y="22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287AA-0D99-42CE-A71B-10FA9908BBF8}" type="datetimeFigureOut">
              <a:rPr lang="en-US" smtClean="0"/>
              <a:pPr/>
              <a:t>1/18/2020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C167DB-EFF0-400D-96A1-6799F871DE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573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99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747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C167DB-EFF0-400D-96A1-6799F871DE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88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a:t>Click to edit Master title style</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1/18/2020</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A480D-CB17-4C49-BB2A-C7514E1C7CEA}"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1/18/2020</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1/18/2020</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a:t>Click to edit Master title style</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1/18/2020</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en-US"/>
              <a:t>Click icon to add picture</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a:t>Edit Master text styles</a:t>
            </a:r>
          </a:p>
        </p:txBody>
      </p:sp>
      <p:sp>
        <p:nvSpPr>
          <p:cNvPr id="8" name="Date Placeholder 7"/>
          <p:cNvSpPr>
            <a:spLocks noGrp="1"/>
          </p:cNvSpPr>
          <p:nvPr>
            <p:ph type="dt" sz="half" idx="10"/>
          </p:nvPr>
        </p:nvSpPr>
        <p:spPr/>
        <p:txBody>
          <a:bodyPr/>
          <a:lstStyle/>
          <a:p>
            <a:fld id="{DCFA480D-CB17-4C49-BB2A-C7514E1C7CEA}" type="datetimeFigureOut">
              <a:rPr lang="en-US" smtClean="0"/>
              <a:pPr/>
              <a:t>1/18/2020</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1/18/2020</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BJx0t5-JghI?start=772&amp;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BJx0t5-JghI?start=1401&amp;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eTgFE6s44RU?start=6295&amp;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solidFill>
                  <a:schemeClr val="tx1"/>
                </a:solidFill>
              </a:rPr>
            </a:br>
            <a:r>
              <a:rPr lang="en-US" dirty="0">
                <a:solidFill>
                  <a:schemeClr val="tx1"/>
                </a:solidFill>
              </a:rPr>
              <a:t>Session 2 </a:t>
            </a:r>
            <a:br>
              <a:rPr lang="en-US" dirty="0">
                <a:solidFill>
                  <a:schemeClr val="tx1"/>
                </a:solidFill>
              </a:rPr>
            </a:br>
            <a:r>
              <a:rPr lang="en-US" dirty="0">
                <a:solidFill>
                  <a:schemeClr val="tx1"/>
                </a:solidFill>
              </a:rPr>
              <a:t>Gospel of John Class</a:t>
            </a:r>
            <a:br>
              <a:rPr lang="en-US" dirty="0">
                <a:solidFill>
                  <a:schemeClr val="tx1"/>
                </a:solidFill>
              </a:rPr>
            </a:br>
            <a:r>
              <a:rPr lang="en-US" sz="3600" dirty="0">
                <a:solidFill>
                  <a:schemeClr val="tx1"/>
                </a:solidFill>
              </a:rPr>
              <a:t>January 19, 2020</a:t>
            </a:r>
          </a:p>
        </p:txBody>
      </p:sp>
      <p:sp>
        <p:nvSpPr>
          <p:cNvPr id="3" name="Subtitle 2"/>
          <p:cNvSpPr>
            <a:spLocks noGrp="1"/>
          </p:cNvSpPr>
          <p:nvPr>
            <p:ph type="subTitle" idx="1"/>
          </p:nvPr>
        </p:nvSpPr>
        <p:spPr/>
        <p:txBody>
          <a:bodyPr/>
          <a:lstStyle/>
          <a:p>
            <a:r>
              <a:rPr lang="en-US" sz="2500" dirty="0"/>
              <a:t>Resurrection Lutheran Church, Cary</a:t>
            </a:r>
          </a:p>
          <a:p>
            <a:r>
              <a:rPr lang="en-US" sz="2500" dirty="0"/>
              <a:t>Jonathan A. Blanke, Ph.D.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14400"/>
          </a:xfrm>
        </p:spPr>
        <p:txBody>
          <a:bodyPr>
            <a:normAutofit/>
          </a:bodyPr>
          <a:lstStyle/>
          <a:p>
            <a:r>
              <a:rPr lang="en-US" sz="4400" dirty="0"/>
              <a:t>“Signs” (</a:t>
            </a:r>
            <a:r>
              <a:rPr lang="el-GR" sz="4400" dirty="0" err="1"/>
              <a:t>σημεια</a:t>
            </a:r>
            <a:r>
              <a:rPr lang="en-US" sz="4400" dirty="0"/>
              <a:t>) </a:t>
            </a:r>
            <a:endParaRPr lang="en-US" dirty="0"/>
          </a:p>
        </p:txBody>
      </p:sp>
      <p:pic>
        <p:nvPicPr>
          <p:cNvPr id="1026" name="Picture 2" descr="Image result for sign">
            <a:extLst>
              <a:ext uri="{FF2B5EF4-FFF2-40B4-BE49-F238E27FC236}">
                <a16:creationId xmlns:a16="http://schemas.microsoft.com/office/drawing/2014/main" id="{59BC026E-1651-4465-A6FD-2EC9419ED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05433">
            <a:off x="5136919" y="-114165"/>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876300"/>
            <a:ext cx="9220200" cy="5105400"/>
          </a:xfrm>
        </p:spPr>
        <p:txBody>
          <a:bodyPr>
            <a:noAutofit/>
          </a:bodyPr>
          <a:lstStyle/>
          <a:p>
            <a:pPr lvl="1"/>
            <a:r>
              <a:rPr lang="en-US" sz="3200" dirty="0"/>
              <a:t>The Cana miracle ends with the words, “This, the first of his signs, Jesus did in Cana” (2:11). </a:t>
            </a:r>
          </a:p>
          <a:p>
            <a:pPr lvl="1"/>
            <a:r>
              <a:rPr lang="en-US" sz="3200" dirty="0"/>
              <a:t>Miraculous actions of Jesus in other gospel accounts are called “miracles” (</a:t>
            </a:r>
            <a:r>
              <a:rPr lang="el-GR" sz="3200" dirty="0" err="1"/>
              <a:t>δυναμεις</a:t>
            </a:r>
            <a:r>
              <a:rPr lang="en-US" sz="3200" dirty="0"/>
              <a:t>). </a:t>
            </a:r>
          </a:p>
          <a:p>
            <a:pPr lvl="1"/>
            <a:r>
              <a:rPr lang="en-US" sz="3200" dirty="0"/>
              <a:t>“Signs” by definition point to meaning beyond themselves; though signs in this gospel are a kind of symbolic action, they occur in the narrative of John as actual, historic events.</a:t>
            </a:r>
          </a:p>
          <a:p>
            <a:pPr lvl="1"/>
            <a:r>
              <a:rPr lang="en-US" sz="3200" dirty="0"/>
              <a:t>Signs included in John’s Gospel are included “so that you may believe that Jesus is the Christ, the Son of God, and that by believing you might have life in his name” (20:30-31).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t>Understanding signs and symbolic actions</a:t>
            </a:r>
          </a:p>
        </p:txBody>
      </p:sp>
      <p:sp>
        <p:nvSpPr>
          <p:cNvPr id="3" name="Content Placeholder 2"/>
          <p:cNvSpPr>
            <a:spLocks noGrp="1"/>
          </p:cNvSpPr>
          <p:nvPr>
            <p:ph idx="1"/>
          </p:nvPr>
        </p:nvSpPr>
        <p:spPr>
          <a:xfrm>
            <a:off x="76200" y="1371600"/>
            <a:ext cx="8991600" cy="5715000"/>
          </a:xfrm>
        </p:spPr>
        <p:txBody>
          <a:bodyPr>
            <a:normAutofit fontScale="85000" lnSpcReduction="10000"/>
          </a:bodyPr>
          <a:lstStyle/>
          <a:p>
            <a:pPr lvl="1"/>
            <a:r>
              <a:rPr lang="en-US" sz="3200" u="sng" dirty="0">
                <a:highlight>
                  <a:srgbClr val="FF0000"/>
                </a:highlight>
              </a:rPr>
              <a:t>Conversations and discourses</a:t>
            </a:r>
            <a:r>
              <a:rPr lang="en-US" sz="3200" dirty="0"/>
              <a:t> surrounding these symbolic actions</a:t>
            </a:r>
            <a:r>
              <a:rPr lang="el-GR" sz="3200" dirty="0"/>
              <a:t> </a:t>
            </a:r>
            <a:r>
              <a:rPr lang="en-US" sz="3200" dirty="0"/>
              <a:t>help elucidate their meaning. People who see the symbolic action usually try to interpret it, and these interpretations teach us to distinguish a “wrong” understanding of the sign from the “correct” one. (Comments of Jesus are most significant) </a:t>
            </a:r>
          </a:p>
          <a:p>
            <a:pPr lvl="1"/>
            <a:r>
              <a:rPr lang="en-US" sz="3200" dirty="0"/>
              <a:t>Actions appropriate and redefine associations with </a:t>
            </a:r>
            <a:r>
              <a:rPr lang="en-US" sz="3200" u="sng" dirty="0">
                <a:highlight>
                  <a:srgbClr val="FF0000"/>
                </a:highlight>
              </a:rPr>
              <a:t>images connected with the action</a:t>
            </a:r>
            <a:r>
              <a:rPr lang="en-US" sz="3200" dirty="0">
                <a:highlight>
                  <a:srgbClr val="FF0000"/>
                </a:highlight>
              </a:rPr>
              <a:t> </a:t>
            </a:r>
            <a:r>
              <a:rPr lang="en-US" sz="3200" dirty="0"/>
              <a:t>(e.g., water involved in a healing miracle [John chapter 9]) </a:t>
            </a:r>
          </a:p>
          <a:p>
            <a:pPr lvl="1"/>
            <a:r>
              <a:rPr lang="en-US" sz="3200" dirty="0">
                <a:highlight>
                  <a:srgbClr val="FF0000"/>
                </a:highlight>
              </a:rPr>
              <a:t>Allusions to Jesus’ </a:t>
            </a:r>
            <a:r>
              <a:rPr lang="en-US" sz="3200" u="sng" dirty="0">
                <a:highlight>
                  <a:srgbClr val="FF0000"/>
                </a:highlight>
              </a:rPr>
              <a:t>death and resurrection</a:t>
            </a:r>
            <a:r>
              <a:rPr lang="en-US" sz="3200" dirty="0"/>
              <a:t> appear in each of the symbolic actions, so that Jesus’ death and resurrection disclose the significance of earlier actions, and earlier actions help readers discern the meaning of Jesus’ suffering and death. </a:t>
            </a:r>
          </a:p>
          <a:p>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1D7A-82C3-4564-BBB7-60F83F396C64}"/>
              </a:ext>
            </a:extLst>
          </p:cNvPr>
          <p:cNvSpPr>
            <a:spLocks noGrp="1"/>
          </p:cNvSpPr>
          <p:nvPr>
            <p:ph type="title"/>
          </p:nvPr>
        </p:nvSpPr>
        <p:spPr>
          <a:xfrm>
            <a:off x="457200" y="-76200"/>
            <a:ext cx="8229600" cy="1219200"/>
          </a:xfrm>
        </p:spPr>
        <p:txBody>
          <a:bodyPr/>
          <a:lstStyle/>
          <a:p>
            <a:pPr algn="ctr"/>
            <a:r>
              <a:rPr lang="en-US" dirty="0"/>
              <a:t>John 2:1–12 </a:t>
            </a:r>
          </a:p>
        </p:txBody>
      </p:sp>
      <p:sp>
        <p:nvSpPr>
          <p:cNvPr id="5" name="TextBox 4">
            <a:extLst>
              <a:ext uri="{FF2B5EF4-FFF2-40B4-BE49-F238E27FC236}">
                <a16:creationId xmlns:a16="http://schemas.microsoft.com/office/drawing/2014/main" id="{77E3158E-E204-4BD9-868F-C0FABC39AD33}"/>
              </a:ext>
            </a:extLst>
          </p:cNvPr>
          <p:cNvSpPr txBox="1"/>
          <p:nvPr/>
        </p:nvSpPr>
        <p:spPr>
          <a:xfrm>
            <a:off x="1371600" y="6019800"/>
            <a:ext cx="6629400" cy="707886"/>
          </a:xfrm>
          <a:prstGeom prst="rect">
            <a:avLst/>
          </a:prstGeom>
          <a:noFill/>
        </p:spPr>
        <p:txBody>
          <a:bodyPr wrap="square" rtlCol="0">
            <a:spAutoFit/>
          </a:bodyPr>
          <a:lstStyle/>
          <a:p>
            <a:pPr algn="ctr"/>
            <a:r>
              <a:rPr lang="en-US" sz="4000" dirty="0"/>
              <a:t>The Bridegroom</a:t>
            </a:r>
          </a:p>
        </p:txBody>
      </p:sp>
      <p:pic>
        <p:nvPicPr>
          <p:cNvPr id="6" name="Online Media 5" title="The Gospel of John 2003 Full Movie HD">
            <a:hlinkClick r:id="" action="ppaction://media"/>
            <a:extLst>
              <a:ext uri="{FF2B5EF4-FFF2-40B4-BE49-F238E27FC236}">
                <a16:creationId xmlns:a16="http://schemas.microsoft.com/office/drawing/2014/main" id="{59BAEB38-9C72-48F0-9482-53B684D30E5B}"/>
              </a:ext>
            </a:extLst>
          </p:cNvPr>
          <p:cNvPicPr>
            <a:picLocks noRot="1" noChangeAspect="1"/>
          </p:cNvPicPr>
          <p:nvPr>
            <a:videoFile r:link="rId1"/>
          </p:nvPr>
        </p:nvPicPr>
        <p:blipFill>
          <a:blip r:embed="rId3"/>
          <a:stretch>
            <a:fillRect/>
          </a:stretch>
        </p:blipFill>
        <p:spPr>
          <a:xfrm>
            <a:off x="304800" y="1066800"/>
            <a:ext cx="8661400" cy="4872038"/>
          </a:xfrm>
          <a:prstGeom prst="rect">
            <a:avLst/>
          </a:prstGeom>
        </p:spPr>
      </p:pic>
    </p:spTree>
    <p:extLst>
      <p:ext uri="{BB962C8B-B14F-4D97-AF65-F5344CB8AC3E}">
        <p14:creationId xmlns:p14="http://schemas.microsoft.com/office/powerpoint/2010/main" val="88977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6"/>
                </p:tgtEl>
              </p:cMediaNode>
            </p:video>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t>What did/does the miraculous sign at Cana mean? (Part 1)</a:t>
            </a:r>
          </a:p>
        </p:txBody>
      </p:sp>
      <p:sp>
        <p:nvSpPr>
          <p:cNvPr id="3" name="Content Placeholder 2"/>
          <p:cNvSpPr>
            <a:spLocks noGrp="1"/>
          </p:cNvSpPr>
          <p:nvPr>
            <p:ph idx="1"/>
          </p:nvPr>
        </p:nvSpPr>
        <p:spPr>
          <a:xfrm>
            <a:off x="76200" y="1371600"/>
            <a:ext cx="8763000" cy="5486400"/>
          </a:xfrm>
        </p:spPr>
        <p:txBody>
          <a:bodyPr>
            <a:normAutofit lnSpcReduction="10000"/>
          </a:bodyPr>
          <a:lstStyle/>
          <a:p>
            <a:pPr lvl="1"/>
            <a:r>
              <a:rPr lang="en-US" sz="3200" dirty="0">
                <a:highlight>
                  <a:srgbClr val="FF0000"/>
                </a:highlight>
              </a:rPr>
              <a:t>Conversations and discourses</a:t>
            </a:r>
            <a:r>
              <a:rPr lang="en-US" sz="3200" dirty="0"/>
              <a:t> surrounding these symbolic actions help elucidate their meaning... </a:t>
            </a:r>
          </a:p>
          <a:p>
            <a:pPr lvl="1"/>
            <a:r>
              <a:rPr lang="en-US" sz="3200" dirty="0"/>
              <a:t>Call to mind our earlier discussion on </a:t>
            </a:r>
            <a:r>
              <a:rPr lang="en-US" sz="3200" dirty="0">
                <a:highlight>
                  <a:srgbClr val="800080"/>
                </a:highlight>
              </a:rPr>
              <a:t>dramatic irony</a:t>
            </a:r>
            <a:r>
              <a:rPr lang="en-US" sz="3200" dirty="0"/>
              <a:t> (the readers know something hidden from people in the text or onstage). What do </a:t>
            </a:r>
            <a:r>
              <a:rPr lang="en-US" sz="3200" i="1" dirty="0"/>
              <a:t>we the readers </a:t>
            </a:r>
            <a:r>
              <a:rPr lang="en-US" sz="3200" dirty="0"/>
              <a:t>know about Jesus’ sign that someone in the text does not?   </a:t>
            </a:r>
          </a:p>
          <a:p>
            <a:pPr lvl="1"/>
            <a:r>
              <a:rPr lang="en-US" sz="3200" dirty="0"/>
              <a:t>Identify </a:t>
            </a:r>
            <a:r>
              <a:rPr lang="en-US" sz="3200" dirty="0">
                <a:highlight>
                  <a:srgbClr val="800080"/>
                </a:highlight>
              </a:rPr>
              <a:t>misunderstanding</a:t>
            </a:r>
            <a:r>
              <a:rPr lang="en-US" sz="3200" dirty="0"/>
              <a:t> in this text. Who “misunderstands” the sign? What does he misunderstand about it?  </a:t>
            </a:r>
          </a:p>
          <a:p>
            <a:endParaRPr lang="en-US" dirty="0"/>
          </a:p>
          <a:p>
            <a:pPr lvl="1"/>
            <a:endParaRPr lang="en-US" dirty="0"/>
          </a:p>
        </p:txBody>
      </p:sp>
    </p:spTree>
    <p:extLst>
      <p:ext uri="{BB962C8B-B14F-4D97-AF65-F5344CB8AC3E}">
        <p14:creationId xmlns:p14="http://schemas.microsoft.com/office/powerpoint/2010/main" val="368594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t>What did/does the miraculous sign at Cana mean? (Part 2) </a:t>
            </a:r>
          </a:p>
        </p:txBody>
      </p:sp>
      <p:sp>
        <p:nvSpPr>
          <p:cNvPr id="3" name="Content Placeholder 2"/>
          <p:cNvSpPr>
            <a:spLocks noGrp="1"/>
          </p:cNvSpPr>
          <p:nvPr>
            <p:ph idx="1"/>
          </p:nvPr>
        </p:nvSpPr>
        <p:spPr>
          <a:xfrm>
            <a:off x="76200" y="1371600"/>
            <a:ext cx="8763000" cy="5486400"/>
          </a:xfrm>
        </p:spPr>
        <p:txBody>
          <a:bodyPr>
            <a:normAutofit/>
          </a:bodyPr>
          <a:lstStyle/>
          <a:p>
            <a:pPr lvl="1">
              <a:buClr>
                <a:srgbClr val="F3A447">
                  <a:shade val="75000"/>
                </a:srgbClr>
              </a:buClr>
            </a:pPr>
            <a:r>
              <a:rPr lang="en-US" sz="3200" dirty="0">
                <a:solidFill>
                  <a:srgbClr val="FEFAC9"/>
                </a:solidFill>
              </a:rPr>
              <a:t>Symbolic actions like the signs of Jesus appropriate and redefine associations with </a:t>
            </a:r>
            <a:r>
              <a:rPr lang="en-US" sz="3200" u="sng" dirty="0">
                <a:solidFill>
                  <a:srgbClr val="FEFAC9"/>
                </a:solidFill>
                <a:highlight>
                  <a:srgbClr val="FF0000"/>
                </a:highlight>
              </a:rPr>
              <a:t>images connected with the sign or action</a:t>
            </a:r>
          </a:p>
          <a:p>
            <a:pPr lvl="1">
              <a:buClr>
                <a:srgbClr val="F3A447">
                  <a:shade val="75000"/>
                </a:srgbClr>
              </a:buClr>
            </a:pPr>
            <a:r>
              <a:rPr lang="en-US" sz="3200" dirty="0">
                <a:solidFill>
                  <a:srgbClr val="FEFAC9"/>
                </a:solidFill>
              </a:rPr>
              <a:t>One important image from this text: </a:t>
            </a:r>
          </a:p>
          <a:p>
            <a:pPr lvl="2">
              <a:buClr>
                <a:srgbClr val="F3A447">
                  <a:shade val="75000"/>
                </a:srgbClr>
              </a:buClr>
            </a:pPr>
            <a:r>
              <a:rPr lang="en-US" sz="2900" dirty="0">
                <a:solidFill>
                  <a:srgbClr val="FEFAC9"/>
                </a:solidFill>
              </a:rPr>
              <a:t>Bridegroom (in both Greco-Roman and Palestinian “Jewish” contexts, the bridegroom’s family paid for the wedding &amp; its wine; see also Israel as the bride of God: Jeremiah 2:1-2; Isaiah 54:1–8, 62:5)</a:t>
            </a:r>
            <a:r>
              <a:rPr lang="en-US" sz="2900" u="sng" dirty="0">
                <a:solidFill>
                  <a:srgbClr val="FEFAC9"/>
                </a:solidFill>
              </a:rPr>
              <a:t>  </a:t>
            </a:r>
            <a:endParaRPr lang="en-US" sz="2900" dirty="0"/>
          </a:p>
          <a:p>
            <a:endParaRPr lang="en-US" dirty="0"/>
          </a:p>
          <a:p>
            <a:pPr lvl="1"/>
            <a:endParaRPr lang="en-US" dirty="0"/>
          </a:p>
        </p:txBody>
      </p:sp>
    </p:spTree>
    <p:extLst>
      <p:ext uri="{BB962C8B-B14F-4D97-AF65-F5344CB8AC3E}">
        <p14:creationId xmlns:p14="http://schemas.microsoft.com/office/powerpoint/2010/main" val="316485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0FEC0A-8F16-464F-B90C-C95C7EB839B7}"/>
              </a:ext>
            </a:extLst>
          </p:cNvPr>
          <p:cNvSpPr txBox="1"/>
          <p:nvPr/>
        </p:nvSpPr>
        <p:spPr>
          <a:xfrm>
            <a:off x="990600" y="381000"/>
            <a:ext cx="7315200" cy="861774"/>
          </a:xfrm>
          <a:prstGeom prst="rect">
            <a:avLst/>
          </a:prstGeom>
          <a:noFill/>
        </p:spPr>
        <p:txBody>
          <a:bodyPr wrap="square" rtlCol="0">
            <a:spAutoFit/>
          </a:bodyPr>
          <a:lstStyle/>
          <a:p>
            <a:pPr algn="ctr"/>
            <a:r>
              <a:rPr lang="en-US" sz="5000" dirty="0"/>
              <a:t>Excursus: John 3:28–30 </a:t>
            </a:r>
          </a:p>
        </p:txBody>
      </p:sp>
      <p:pic>
        <p:nvPicPr>
          <p:cNvPr id="3" name="Online Media 2" title="The Gospel of John 2003 Full Movie HD">
            <a:hlinkClick r:id="" action="ppaction://media"/>
            <a:extLst>
              <a:ext uri="{FF2B5EF4-FFF2-40B4-BE49-F238E27FC236}">
                <a16:creationId xmlns:a16="http://schemas.microsoft.com/office/drawing/2014/main" id="{24DADC20-802E-43CB-971F-F9222FF1DF6A}"/>
              </a:ext>
            </a:extLst>
          </p:cNvPr>
          <p:cNvPicPr>
            <a:picLocks noRot="1" noChangeAspect="1"/>
          </p:cNvPicPr>
          <p:nvPr>
            <a:videoFile r:link="rId1"/>
          </p:nvPr>
        </p:nvPicPr>
        <p:blipFill>
          <a:blip r:embed="rId3"/>
          <a:stretch>
            <a:fillRect/>
          </a:stretch>
        </p:blipFill>
        <p:spPr>
          <a:xfrm>
            <a:off x="228600" y="1295400"/>
            <a:ext cx="8686800" cy="4886326"/>
          </a:xfrm>
          <a:prstGeom prst="rect">
            <a:avLst/>
          </a:prstGeom>
        </p:spPr>
      </p:pic>
      <p:sp>
        <p:nvSpPr>
          <p:cNvPr id="4" name="TextBox 3">
            <a:extLst>
              <a:ext uri="{FF2B5EF4-FFF2-40B4-BE49-F238E27FC236}">
                <a16:creationId xmlns:a16="http://schemas.microsoft.com/office/drawing/2014/main" id="{DC51C229-3890-48D4-93C5-FBA526ED032D}"/>
              </a:ext>
            </a:extLst>
          </p:cNvPr>
          <p:cNvSpPr txBox="1"/>
          <p:nvPr/>
        </p:nvSpPr>
        <p:spPr>
          <a:xfrm>
            <a:off x="1905000" y="6107668"/>
            <a:ext cx="5105400" cy="738664"/>
          </a:xfrm>
          <a:prstGeom prst="rect">
            <a:avLst/>
          </a:prstGeom>
          <a:noFill/>
        </p:spPr>
        <p:txBody>
          <a:bodyPr wrap="square" rtlCol="0">
            <a:spAutoFit/>
          </a:bodyPr>
          <a:lstStyle/>
          <a:p>
            <a:pPr algn="ctr"/>
            <a:r>
              <a:rPr lang="en-US" sz="4200" dirty="0"/>
              <a:t>The Bridegroom</a:t>
            </a:r>
          </a:p>
        </p:txBody>
      </p:sp>
    </p:spTree>
    <p:extLst>
      <p:ext uri="{BB962C8B-B14F-4D97-AF65-F5344CB8AC3E}">
        <p14:creationId xmlns:p14="http://schemas.microsoft.com/office/powerpoint/2010/main" val="21147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3"/>
                </p:tgtEl>
              </p:cMediaNode>
            </p:vide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5008-4566-4266-B56E-6BD307D50E71}"/>
              </a:ext>
            </a:extLst>
          </p:cNvPr>
          <p:cNvSpPr>
            <a:spLocks noGrp="1"/>
          </p:cNvSpPr>
          <p:nvPr>
            <p:ph type="title"/>
          </p:nvPr>
        </p:nvSpPr>
        <p:spPr/>
        <p:txBody>
          <a:bodyPr>
            <a:noAutofit/>
          </a:bodyPr>
          <a:lstStyle/>
          <a:p>
            <a:pPr algn="ctr"/>
            <a:r>
              <a:rPr lang="en-US" dirty="0"/>
              <a:t>Excursus:                                            “Friend of the Bridegroom” (3:29) </a:t>
            </a:r>
          </a:p>
        </p:txBody>
      </p:sp>
      <p:sp>
        <p:nvSpPr>
          <p:cNvPr id="3" name="TextBox 2">
            <a:extLst>
              <a:ext uri="{FF2B5EF4-FFF2-40B4-BE49-F238E27FC236}">
                <a16:creationId xmlns:a16="http://schemas.microsoft.com/office/drawing/2014/main" id="{51D5FD3C-A5AB-41C3-9AAC-3F4503786A7C}"/>
              </a:ext>
            </a:extLst>
          </p:cNvPr>
          <p:cNvSpPr txBox="1"/>
          <p:nvPr/>
        </p:nvSpPr>
        <p:spPr>
          <a:xfrm>
            <a:off x="304800" y="1600200"/>
            <a:ext cx="8686800" cy="5478423"/>
          </a:xfrm>
          <a:prstGeom prst="rect">
            <a:avLst/>
          </a:prstGeom>
          <a:noFill/>
        </p:spPr>
        <p:txBody>
          <a:bodyPr wrap="square" rtlCol="0">
            <a:spAutoFit/>
          </a:bodyPr>
          <a:lstStyle/>
          <a:p>
            <a:pPr marL="457200" indent="-457200">
              <a:buClr>
                <a:schemeClr val="accent2"/>
              </a:buClr>
              <a:buFont typeface="Arial" panose="020B0604020202020204" pitchFamily="34" charset="0"/>
              <a:buChar char="•"/>
            </a:pPr>
            <a:r>
              <a:rPr lang="en-US" sz="3500" dirty="0"/>
              <a:t>A friend of the bridegroom was charged with the preliminaries of the marriage. He arranged the contract, acted for the bridegroom during the betrothal, and arranged for, and presided over the festivities associated with the </a:t>
            </a:r>
            <a:r>
              <a:rPr lang="en-US" sz="3500"/>
              <a:t>wedding itself</a:t>
            </a:r>
            <a:r>
              <a:rPr lang="en-US" sz="3500" dirty="0"/>
              <a:t>.</a:t>
            </a:r>
          </a:p>
          <a:p>
            <a:pPr marL="457200" indent="-457200">
              <a:buClr>
                <a:schemeClr val="accent2"/>
              </a:buClr>
              <a:buFont typeface="Arial" panose="020B0604020202020204" pitchFamily="34" charset="0"/>
              <a:buChar char="•"/>
            </a:pPr>
            <a:r>
              <a:rPr lang="en-US" sz="3500" dirty="0"/>
              <a:t>Why do you suppose John called himself “friend of the bridegroom”?  </a:t>
            </a:r>
          </a:p>
          <a:p>
            <a:endParaRPr lang="en-US" sz="3500" dirty="0"/>
          </a:p>
        </p:txBody>
      </p:sp>
    </p:spTree>
    <p:extLst>
      <p:ext uri="{BB962C8B-B14F-4D97-AF65-F5344CB8AC3E}">
        <p14:creationId xmlns:p14="http://schemas.microsoft.com/office/powerpoint/2010/main" val="134815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t>What did/does the miraculous sign at Cana mean? (Part 3) </a:t>
            </a:r>
          </a:p>
        </p:txBody>
      </p:sp>
      <p:sp>
        <p:nvSpPr>
          <p:cNvPr id="3" name="Content Placeholder 2"/>
          <p:cNvSpPr>
            <a:spLocks noGrp="1"/>
          </p:cNvSpPr>
          <p:nvPr>
            <p:ph idx="1"/>
          </p:nvPr>
        </p:nvSpPr>
        <p:spPr>
          <a:xfrm>
            <a:off x="76200" y="1371600"/>
            <a:ext cx="8991600" cy="5715000"/>
          </a:xfrm>
        </p:spPr>
        <p:txBody>
          <a:bodyPr>
            <a:normAutofit/>
          </a:bodyPr>
          <a:lstStyle/>
          <a:p>
            <a:pPr lvl="1"/>
            <a:r>
              <a:rPr lang="en-US" sz="3200" dirty="0">
                <a:highlight>
                  <a:srgbClr val="FF0000"/>
                </a:highlight>
              </a:rPr>
              <a:t>Allusions to Jesus’ </a:t>
            </a:r>
            <a:r>
              <a:rPr lang="en-US" sz="3200" u="sng" dirty="0">
                <a:highlight>
                  <a:srgbClr val="FF0000"/>
                </a:highlight>
              </a:rPr>
              <a:t>death and resurrection</a:t>
            </a:r>
            <a:r>
              <a:rPr lang="en-US" sz="3200" dirty="0"/>
              <a:t> appear in each of the symbolic actions, so that Jesus’ death and resurrection disclose the significance of earlier actions, and earlier actions help readers discern the meaning of Jesus’ suffering and death. </a:t>
            </a:r>
          </a:p>
          <a:p>
            <a:pPr lvl="1"/>
            <a:r>
              <a:rPr lang="en-US" sz="3200" dirty="0"/>
              <a:t>What connects this sign with the time of Jesus’ suffering, death, and resurrection (hint: read John 2:1-11 and then look up John 12:23, 27-28)?</a:t>
            </a:r>
          </a:p>
          <a:p>
            <a:pPr lvl="1"/>
            <a:r>
              <a:rPr lang="el-GR" sz="3200" dirty="0" err="1"/>
              <a:t>Ωρα</a:t>
            </a:r>
            <a:r>
              <a:rPr lang="el-GR" sz="3200" dirty="0"/>
              <a:t> = </a:t>
            </a:r>
            <a:r>
              <a:rPr lang="en-US" sz="3200" dirty="0"/>
              <a:t>“Time”/“Hour”</a:t>
            </a:r>
          </a:p>
        </p:txBody>
      </p:sp>
    </p:spTree>
    <p:extLst>
      <p:ext uri="{BB962C8B-B14F-4D97-AF65-F5344CB8AC3E}">
        <p14:creationId xmlns:p14="http://schemas.microsoft.com/office/powerpoint/2010/main" val="34153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The Gospel of John 2003 Full Movie HD">
            <a:hlinkClick r:id="" action="ppaction://media"/>
            <a:extLst>
              <a:ext uri="{FF2B5EF4-FFF2-40B4-BE49-F238E27FC236}">
                <a16:creationId xmlns:a16="http://schemas.microsoft.com/office/drawing/2014/main" id="{91FB1FF8-0425-40A4-BBBA-A26C3278BBC1}"/>
              </a:ext>
            </a:extLst>
          </p:cNvPr>
          <p:cNvPicPr>
            <a:picLocks noRot="1" noChangeAspect="1"/>
          </p:cNvPicPr>
          <p:nvPr>
            <a:videoFile r:link="rId1"/>
          </p:nvPr>
        </p:nvPicPr>
        <p:blipFill>
          <a:blip r:embed="rId3"/>
          <a:stretch>
            <a:fillRect/>
          </a:stretch>
        </p:blipFill>
        <p:spPr>
          <a:xfrm>
            <a:off x="76200" y="1066800"/>
            <a:ext cx="8830733" cy="4967288"/>
          </a:xfrm>
          <a:prstGeom prst="rect">
            <a:avLst/>
          </a:prstGeom>
        </p:spPr>
      </p:pic>
      <p:sp>
        <p:nvSpPr>
          <p:cNvPr id="4" name="TextBox 3">
            <a:extLst>
              <a:ext uri="{FF2B5EF4-FFF2-40B4-BE49-F238E27FC236}">
                <a16:creationId xmlns:a16="http://schemas.microsoft.com/office/drawing/2014/main" id="{8D0CA48A-9C56-4E0F-B936-8588BDD6F060}"/>
              </a:ext>
            </a:extLst>
          </p:cNvPr>
          <p:cNvSpPr txBox="1"/>
          <p:nvPr/>
        </p:nvSpPr>
        <p:spPr>
          <a:xfrm>
            <a:off x="381000" y="5943600"/>
            <a:ext cx="8382000" cy="738664"/>
          </a:xfrm>
          <a:prstGeom prst="rect">
            <a:avLst/>
          </a:prstGeom>
          <a:noFill/>
        </p:spPr>
        <p:txBody>
          <a:bodyPr wrap="square" rtlCol="0">
            <a:spAutoFit/>
          </a:bodyPr>
          <a:lstStyle/>
          <a:p>
            <a:pPr algn="ctr"/>
            <a:r>
              <a:rPr lang="en-US" sz="4200" dirty="0"/>
              <a:t>The Coming of Jesus’ “Time/Hour”</a:t>
            </a:r>
          </a:p>
        </p:txBody>
      </p:sp>
      <p:sp>
        <p:nvSpPr>
          <p:cNvPr id="5" name="TextBox 4">
            <a:extLst>
              <a:ext uri="{FF2B5EF4-FFF2-40B4-BE49-F238E27FC236}">
                <a16:creationId xmlns:a16="http://schemas.microsoft.com/office/drawing/2014/main" id="{62D2C0AB-6E8B-4E42-A4E7-A1B7A497414A}"/>
              </a:ext>
            </a:extLst>
          </p:cNvPr>
          <p:cNvSpPr txBox="1"/>
          <p:nvPr/>
        </p:nvSpPr>
        <p:spPr>
          <a:xfrm>
            <a:off x="2286000" y="228600"/>
            <a:ext cx="4800600" cy="738664"/>
          </a:xfrm>
          <a:prstGeom prst="rect">
            <a:avLst/>
          </a:prstGeom>
          <a:noFill/>
        </p:spPr>
        <p:txBody>
          <a:bodyPr wrap="square" rtlCol="0">
            <a:spAutoFit/>
          </a:bodyPr>
          <a:lstStyle/>
          <a:p>
            <a:r>
              <a:rPr lang="en-US" sz="4200" dirty="0"/>
              <a:t>John 12:23, 27-28</a:t>
            </a:r>
          </a:p>
        </p:txBody>
      </p:sp>
    </p:spTree>
    <p:extLst>
      <p:ext uri="{BB962C8B-B14F-4D97-AF65-F5344CB8AC3E}">
        <p14:creationId xmlns:p14="http://schemas.microsoft.com/office/powerpoint/2010/main" val="38270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fill="hold" display="0">
                  <p:stCondLst>
                    <p:cond delay="indefinite"/>
                  </p:stCondLst>
                </p:cTn>
                <p:tgtEl>
                  <p:spTgt spid="3"/>
                </p:tgtEl>
              </p:cMediaNode>
            </p:vide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t>What did/does the miraculous sign at Cana mean? (Part 3) </a:t>
            </a:r>
          </a:p>
        </p:txBody>
      </p:sp>
      <p:sp>
        <p:nvSpPr>
          <p:cNvPr id="3" name="Content Placeholder 2"/>
          <p:cNvSpPr>
            <a:spLocks noGrp="1"/>
          </p:cNvSpPr>
          <p:nvPr>
            <p:ph idx="1"/>
          </p:nvPr>
        </p:nvSpPr>
        <p:spPr>
          <a:xfrm>
            <a:off x="76200" y="1371600"/>
            <a:ext cx="8991600" cy="5715000"/>
          </a:xfrm>
        </p:spPr>
        <p:txBody>
          <a:bodyPr>
            <a:normAutofit lnSpcReduction="10000"/>
          </a:bodyPr>
          <a:lstStyle/>
          <a:p>
            <a:pPr lvl="1"/>
            <a:r>
              <a:rPr lang="en-US" sz="3200" dirty="0">
                <a:highlight>
                  <a:srgbClr val="FF0000"/>
                </a:highlight>
              </a:rPr>
              <a:t>Allusions to Jesus’ </a:t>
            </a:r>
            <a:r>
              <a:rPr lang="en-US" sz="3200" u="sng" dirty="0">
                <a:highlight>
                  <a:srgbClr val="FF0000"/>
                </a:highlight>
              </a:rPr>
              <a:t>death and resurrection</a:t>
            </a:r>
            <a:r>
              <a:rPr lang="en-US" sz="3200" dirty="0"/>
              <a:t>. </a:t>
            </a:r>
          </a:p>
          <a:p>
            <a:pPr lvl="1"/>
            <a:r>
              <a:rPr lang="en-US" sz="3200" dirty="0"/>
              <a:t>When Jesus says, “My hour/time has not yet come,” could he have been anticipating another outpouring of blood/wine at the Last Supper (John 13:1; cf. Matthew 26:27-28) more directly concerned with His status as Messiah who reveals the glory of God?</a:t>
            </a:r>
          </a:p>
          <a:p>
            <a:pPr lvl="1"/>
            <a:r>
              <a:rPr lang="en-US" sz="3200" dirty="0"/>
              <a:t>In Ephesians 5:25–33 we see how the death of Jesus was understood later as the moment of the Bridegroom preparing His bride (the Church) for her union with God (cf. Rev. 21:1-4)</a:t>
            </a:r>
          </a:p>
        </p:txBody>
      </p:sp>
    </p:spTree>
    <p:extLst>
      <p:ext uri="{BB962C8B-B14F-4D97-AF65-F5344CB8AC3E}">
        <p14:creationId xmlns:p14="http://schemas.microsoft.com/office/powerpoint/2010/main" val="28487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7C96-ABC0-46EE-AE36-3B900B050476}"/>
              </a:ext>
            </a:extLst>
          </p:cNvPr>
          <p:cNvSpPr>
            <a:spLocks noGrp="1"/>
          </p:cNvSpPr>
          <p:nvPr>
            <p:ph type="title"/>
          </p:nvPr>
        </p:nvSpPr>
        <p:spPr/>
        <p:txBody>
          <a:bodyPr/>
          <a:lstStyle/>
          <a:p>
            <a:pPr algn="ctr"/>
            <a:r>
              <a:rPr lang="en-US" dirty="0">
                <a:solidFill>
                  <a:schemeClr val="tx2"/>
                </a:solidFill>
              </a:rPr>
              <a:t>Review:</a:t>
            </a:r>
            <a:br>
              <a:rPr lang="en-US" dirty="0">
                <a:solidFill>
                  <a:schemeClr val="tx2"/>
                </a:solidFill>
              </a:rPr>
            </a:br>
            <a:r>
              <a:rPr lang="en-US" dirty="0">
                <a:solidFill>
                  <a:schemeClr val="tx2"/>
                </a:solidFill>
              </a:rPr>
              <a:t>“The Word” </a:t>
            </a:r>
          </a:p>
        </p:txBody>
      </p:sp>
      <p:sp>
        <p:nvSpPr>
          <p:cNvPr id="3" name="Text Placeholder 2">
            <a:extLst>
              <a:ext uri="{FF2B5EF4-FFF2-40B4-BE49-F238E27FC236}">
                <a16:creationId xmlns:a16="http://schemas.microsoft.com/office/drawing/2014/main" id="{0B592493-2F3F-4AA2-AAEE-EF3A0214624F}"/>
              </a:ext>
            </a:extLst>
          </p:cNvPr>
          <p:cNvSpPr>
            <a:spLocks noGrp="1"/>
          </p:cNvSpPr>
          <p:nvPr>
            <p:ph type="body" idx="1"/>
          </p:nvPr>
        </p:nvSpPr>
        <p:spPr/>
        <p:txBody>
          <a:bodyPr>
            <a:normAutofit/>
          </a:bodyPr>
          <a:lstStyle/>
          <a:p>
            <a:pPr algn="ctr"/>
            <a:r>
              <a:rPr lang="en-US" sz="3000" dirty="0"/>
              <a:t>John 1:1–18; 4: 46–54 </a:t>
            </a:r>
          </a:p>
        </p:txBody>
      </p:sp>
    </p:spTree>
    <p:extLst>
      <p:ext uri="{BB962C8B-B14F-4D97-AF65-F5344CB8AC3E}">
        <p14:creationId xmlns:p14="http://schemas.microsoft.com/office/powerpoint/2010/main" val="360812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E302-0D81-4841-910F-343158531393}"/>
              </a:ext>
            </a:extLst>
          </p:cNvPr>
          <p:cNvSpPr>
            <a:spLocks noGrp="1"/>
          </p:cNvSpPr>
          <p:nvPr>
            <p:ph type="title"/>
          </p:nvPr>
        </p:nvSpPr>
        <p:spPr>
          <a:xfrm>
            <a:off x="-152400" y="152400"/>
            <a:ext cx="9296400" cy="1219200"/>
          </a:xfrm>
        </p:spPr>
        <p:txBody>
          <a:bodyPr>
            <a:normAutofit fontScale="90000"/>
          </a:bodyPr>
          <a:lstStyle/>
          <a:p>
            <a:pPr algn="ctr"/>
            <a:r>
              <a:rPr lang="en-US" dirty="0"/>
              <a:t>The Bridegroom/the Bride</a:t>
            </a:r>
            <a:br>
              <a:rPr lang="en-US" dirty="0"/>
            </a:br>
            <a:r>
              <a:rPr lang="en-US" dirty="0"/>
              <a:t>Jesus and Women in the Gospel of John</a:t>
            </a:r>
          </a:p>
        </p:txBody>
      </p:sp>
      <p:sp>
        <p:nvSpPr>
          <p:cNvPr id="4" name="TextBox 3">
            <a:extLst>
              <a:ext uri="{FF2B5EF4-FFF2-40B4-BE49-F238E27FC236}">
                <a16:creationId xmlns:a16="http://schemas.microsoft.com/office/drawing/2014/main" id="{904F1E16-D09D-41FE-B370-D36BCB4E6D3C}"/>
              </a:ext>
            </a:extLst>
          </p:cNvPr>
          <p:cNvSpPr txBox="1"/>
          <p:nvPr/>
        </p:nvSpPr>
        <p:spPr>
          <a:xfrm>
            <a:off x="-76200" y="1447800"/>
            <a:ext cx="9220200" cy="3785652"/>
          </a:xfrm>
          <a:prstGeom prst="rect">
            <a:avLst/>
          </a:prstGeom>
          <a:noFill/>
        </p:spPr>
        <p:txBody>
          <a:bodyPr wrap="square" rtlCol="0">
            <a:spAutoFit/>
          </a:bodyPr>
          <a:lstStyle/>
          <a:p>
            <a:pPr marL="457200" indent="-457200">
              <a:buClr>
                <a:schemeClr val="accent2"/>
              </a:buClr>
              <a:buFont typeface="Arial" panose="020B0604020202020204" pitchFamily="34" charset="0"/>
              <a:buChar char="•"/>
            </a:pPr>
            <a:r>
              <a:rPr lang="en-US" sz="3000" dirty="0"/>
              <a:t>Jesus with Woman at the Well: Bride and Bridegroom Type Scene?  (John 4:5–26; cf. Gen 24; Gen 29:1–9; </a:t>
            </a:r>
            <a:r>
              <a:rPr lang="en-US" sz="3000" dirty="0" err="1"/>
              <a:t>Exod</a:t>
            </a:r>
            <a:r>
              <a:rPr lang="en-US" sz="3000" dirty="0"/>
              <a:t> 2:15–22) </a:t>
            </a:r>
          </a:p>
          <a:p>
            <a:pPr marL="457200" indent="-457200">
              <a:buClr>
                <a:schemeClr val="accent2"/>
              </a:buClr>
              <a:buFont typeface="Arial" panose="020B0604020202020204" pitchFamily="34" charset="0"/>
              <a:buChar char="•"/>
            </a:pPr>
            <a:r>
              <a:rPr lang="en-US" sz="3000" dirty="0"/>
              <a:t>Jesus with Woman Caught in Adultery (John 8: 1–10)</a:t>
            </a:r>
          </a:p>
          <a:p>
            <a:pPr marL="457200" indent="-457200">
              <a:buClr>
                <a:schemeClr val="accent2"/>
              </a:buClr>
              <a:buFont typeface="Arial" panose="020B0604020202020204" pitchFamily="34" charset="0"/>
              <a:buChar char="•"/>
            </a:pPr>
            <a:r>
              <a:rPr lang="en-US" sz="3000" dirty="0"/>
              <a:t>Jesus with Martha, sister of Lazarus (John 10: 20–27 )</a:t>
            </a:r>
          </a:p>
          <a:p>
            <a:pPr marL="457200" indent="-457200">
              <a:buClr>
                <a:schemeClr val="accent2"/>
              </a:buClr>
              <a:buFont typeface="Arial" panose="020B0604020202020204" pitchFamily="34" charset="0"/>
              <a:buChar char="•"/>
            </a:pPr>
            <a:r>
              <a:rPr lang="en-US" sz="3000" dirty="0"/>
              <a:t>Jesus anointed by Mary, sister of Lazarus (John 12:1–8)</a:t>
            </a:r>
          </a:p>
          <a:p>
            <a:pPr marL="457200" indent="-457200">
              <a:buClr>
                <a:schemeClr val="accent2"/>
              </a:buClr>
              <a:buFont typeface="Arial" panose="020B0604020202020204" pitchFamily="34" charset="0"/>
              <a:buChar char="•"/>
            </a:pPr>
            <a:r>
              <a:rPr lang="en-US" sz="3000" dirty="0"/>
              <a:t>Jesus with Mary Magdalene (John 20:11–18) </a:t>
            </a:r>
          </a:p>
        </p:txBody>
      </p:sp>
    </p:spTree>
    <p:extLst>
      <p:ext uri="{BB962C8B-B14F-4D97-AF65-F5344CB8AC3E}">
        <p14:creationId xmlns:p14="http://schemas.microsoft.com/office/powerpoint/2010/main" val="107358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B1B8A1-5877-48BC-8CB1-DAA8C2688CE5}"/>
              </a:ext>
            </a:extLst>
          </p:cNvPr>
          <p:cNvPicPr>
            <a:picLocks noChangeAspect="1"/>
          </p:cNvPicPr>
          <p:nvPr/>
        </p:nvPicPr>
        <p:blipFill>
          <a:blip r:embed="rId2"/>
          <a:stretch>
            <a:fillRect/>
          </a:stretch>
        </p:blipFill>
        <p:spPr>
          <a:xfrm>
            <a:off x="76200" y="1408064"/>
            <a:ext cx="8881756" cy="4998364"/>
          </a:xfrm>
          <a:prstGeom prst="rect">
            <a:avLst/>
          </a:prstGeom>
        </p:spPr>
      </p:pic>
      <p:sp>
        <p:nvSpPr>
          <p:cNvPr id="2" name="Content Placeholder 1">
            <a:extLst>
              <a:ext uri="{FF2B5EF4-FFF2-40B4-BE49-F238E27FC236}">
                <a16:creationId xmlns:a16="http://schemas.microsoft.com/office/drawing/2014/main" id="{44527BA7-ECA9-4599-B82B-36FD030B8926}"/>
              </a:ext>
            </a:extLst>
          </p:cNvPr>
          <p:cNvSpPr>
            <a:spLocks noGrp="1"/>
          </p:cNvSpPr>
          <p:nvPr>
            <p:ph idx="1"/>
          </p:nvPr>
        </p:nvSpPr>
        <p:spPr>
          <a:xfrm>
            <a:off x="381000" y="1524000"/>
            <a:ext cx="8382000" cy="4800600"/>
          </a:xfrm>
        </p:spPr>
        <p:txBody>
          <a:bodyPr>
            <a:normAutofit/>
          </a:bodyPr>
          <a:lstStyle/>
          <a:p>
            <a:r>
              <a:rPr lang="en-US" sz="3500" dirty="0">
                <a:highlight>
                  <a:srgbClr val="800000"/>
                </a:highlight>
              </a:rPr>
              <a:t>Do you think that the image of Jesus as bridegroom of the people of God still speaks to people today? Why or why not?</a:t>
            </a:r>
          </a:p>
          <a:p>
            <a:r>
              <a:rPr lang="en-US" sz="3500" dirty="0">
                <a:highlight>
                  <a:srgbClr val="800000"/>
                </a:highlight>
              </a:rPr>
              <a:t>My story: </a:t>
            </a:r>
          </a:p>
          <a:p>
            <a:pPr lvl="1"/>
            <a:r>
              <a:rPr lang="en-US" sz="3200" dirty="0">
                <a:highlight>
                  <a:srgbClr val="800000"/>
                </a:highlight>
              </a:rPr>
              <a:t>Conversation with a non-Christian</a:t>
            </a:r>
          </a:p>
          <a:p>
            <a:pPr lvl="1"/>
            <a:r>
              <a:rPr lang="en-US" sz="3200" dirty="0">
                <a:highlight>
                  <a:srgbClr val="800000"/>
                </a:highlight>
              </a:rPr>
              <a:t>Bridegroom image and topic of “faithfulness” for those preparing to marry today</a:t>
            </a:r>
          </a:p>
        </p:txBody>
      </p:sp>
      <p:sp>
        <p:nvSpPr>
          <p:cNvPr id="3" name="Title 2">
            <a:extLst>
              <a:ext uri="{FF2B5EF4-FFF2-40B4-BE49-F238E27FC236}">
                <a16:creationId xmlns:a16="http://schemas.microsoft.com/office/drawing/2014/main" id="{41C58ACE-0F35-40C9-8878-C8B92CA5F637}"/>
              </a:ext>
            </a:extLst>
          </p:cNvPr>
          <p:cNvSpPr>
            <a:spLocks noGrp="1"/>
          </p:cNvSpPr>
          <p:nvPr>
            <p:ph type="title"/>
          </p:nvPr>
        </p:nvSpPr>
        <p:spPr/>
        <p:txBody>
          <a:bodyPr>
            <a:normAutofit fontScale="90000"/>
          </a:bodyPr>
          <a:lstStyle/>
          <a:p>
            <a:pPr algn="ctr"/>
            <a:r>
              <a:rPr lang="en-US" dirty="0"/>
              <a:t>Discussion: </a:t>
            </a:r>
            <a:br>
              <a:rPr lang="en-US" dirty="0"/>
            </a:br>
            <a:r>
              <a:rPr lang="en-US" dirty="0"/>
              <a:t>Use of the Bridegroom Image Today</a:t>
            </a:r>
          </a:p>
        </p:txBody>
      </p:sp>
    </p:spTree>
    <p:extLst>
      <p:ext uri="{BB962C8B-B14F-4D97-AF65-F5344CB8AC3E}">
        <p14:creationId xmlns:p14="http://schemas.microsoft.com/office/powerpoint/2010/main" val="138510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3DE275-1D06-4A44-9B78-C1A335EEA81C}"/>
              </a:ext>
            </a:extLst>
          </p:cNvPr>
          <p:cNvSpPr>
            <a:spLocks noGrp="1"/>
          </p:cNvSpPr>
          <p:nvPr>
            <p:ph type="title"/>
          </p:nvPr>
        </p:nvSpPr>
        <p:spPr>
          <a:xfrm>
            <a:off x="459070" y="5562600"/>
            <a:ext cx="8229600" cy="1219200"/>
          </a:xfrm>
        </p:spPr>
        <p:txBody>
          <a:bodyPr/>
          <a:lstStyle/>
          <a:p>
            <a:pPr algn="ctr"/>
            <a:r>
              <a:rPr lang="en-US" dirty="0"/>
              <a:t>Giver of Living Water</a:t>
            </a:r>
          </a:p>
        </p:txBody>
      </p:sp>
      <p:sp>
        <p:nvSpPr>
          <p:cNvPr id="4" name="TextBox 3">
            <a:extLst>
              <a:ext uri="{FF2B5EF4-FFF2-40B4-BE49-F238E27FC236}">
                <a16:creationId xmlns:a16="http://schemas.microsoft.com/office/drawing/2014/main" id="{8986DFB8-9448-4A59-BA11-F94A16E3F235}"/>
              </a:ext>
            </a:extLst>
          </p:cNvPr>
          <p:cNvSpPr txBox="1"/>
          <p:nvPr/>
        </p:nvSpPr>
        <p:spPr>
          <a:xfrm>
            <a:off x="382403" y="533400"/>
            <a:ext cx="8305800" cy="707886"/>
          </a:xfrm>
          <a:prstGeom prst="rect">
            <a:avLst/>
          </a:prstGeom>
          <a:noFill/>
        </p:spPr>
        <p:txBody>
          <a:bodyPr wrap="square" rtlCol="0">
            <a:spAutoFit/>
          </a:bodyPr>
          <a:lstStyle/>
          <a:p>
            <a:pPr algn="ctr"/>
            <a:r>
              <a:rPr lang="en-US" sz="4000" dirty="0"/>
              <a:t>For Next Sunday, Read John 4:5 - 42</a:t>
            </a:r>
          </a:p>
        </p:txBody>
      </p:sp>
      <p:pic>
        <p:nvPicPr>
          <p:cNvPr id="6" name="Picture 5" descr="A glass of water&#10;&#10;Description automatically generated">
            <a:extLst>
              <a:ext uri="{FF2B5EF4-FFF2-40B4-BE49-F238E27FC236}">
                <a16:creationId xmlns:a16="http://schemas.microsoft.com/office/drawing/2014/main" id="{711300F7-7C91-4049-9661-C7ACF8CE5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39595"/>
            <a:ext cx="8991600" cy="4842629"/>
          </a:xfrm>
          <a:prstGeom prst="rect">
            <a:avLst/>
          </a:prstGeom>
        </p:spPr>
      </p:pic>
    </p:spTree>
    <p:extLst>
      <p:ext uri="{BB962C8B-B14F-4D97-AF65-F5344CB8AC3E}">
        <p14:creationId xmlns:p14="http://schemas.microsoft.com/office/powerpoint/2010/main" val="6020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F584E-1554-4019-9B64-9EB69EF061A1}"/>
              </a:ext>
            </a:extLst>
          </p:cNvPr>
          <p:cNvSpPr>
            <a:spLocks noGrp="1"/>
          </p:cNvSpPr>
          <p:nvPr>
            <p:ph idx="1"/>
          </p:nvPr>
        </p:nvSpPr>
        <p:spPr>
          <a:xfrm>
            <a:off x="457200" y="1524000"/>
            <a:ext cx="8458200" cy="5105400"/>
          </a:xfrm>
        </p:spPr>
        <p:txBody>
          <a:bodyPr>
            <a:normAutofit fontScale="92500" lnSpcReduction="10000"/>
          </a:bodyPr>
          <a:lstStyle/>
          <a:p>
            <a:r>
              <a:rPr lang="en-US" sz="3800" dirty="0"/>
              <a:t>What would “the Word” have signified about “God/the gods” to a Greco-Roman of Jesus’ day? </a:t>
            </a:r>
          </a:p>
          <a:p>
            <a:pPr lvl="1"/>
            <a:r>
              <a:rPr lang="en-US" sz="3300" dirty="0"/>
              <a:t>Heraclitus: </a:t>
            </a:r>
            <a:r>
              <a:rPr lang="el-GR" sz="3300" dirty="0" err="1"/>
              <a:t>λογος</a:t>
            </a:r>
            <a:r>
              <a:rPr lang="el-GR" sz="3300" dirty="0"/>
              <a:t> </a:t>
            </a:r>
            <a:r>
              <a:rPr lang="en-US" sz="3300" dirty="0"/>
              <a:t>= principle of order and knowledge, connecting people to one another and to the universe</a:t>
            </a:r>
          </a:p>
          <a:p>
            <a:pPr lvl="1"/>
            <a:r>
              <a:rPr lang="en-US" sz="3300" dirty="0"/>
              <a:t>Zeno: </a:t>
            </a:r>
            <a:r>
              <a:rPr lang="el-GR" sz="3300" dirty="0" err="1"/>
              <a:t>λογος</a:t>
            </a:r>
            <a:r>
              <a:rPr lang="el-GR" sz="3300" dirty="0"/>
              <a:t> </a:t>
            </a:r>
            <a:r>
              <a:rPr lang="en-US" sz="3300" dirty="0"/>
              <a:t>= active human reason/ability to think that animates the universe, </a:t>
            </a:r>
            <a:r>
              <a:rPr lang="en-US" sz="3300" i="1" dirty="0"/>
              <a:t>often equated with God</a:t>
            </a:r>
          </a:p>
          <a:p>
            <a:pPr lvl="1"/>
            <a:r>
              <a:rPr lang="en-US" sz="3300" dirty="0"/>
              <a:t>Aristotle: </a:t>
            </a:r>
            <a:r>
              <a:rPr lang="el-GR" sz="3300" dirty="0" err="1"/>
              <a:t>λογος</a:t>
            </a:r>
            <a:r>
              <a:rPr lang="el-GR" sz="3300" dirty="0"/>
              <a:t> </a:t>
            </a:r>
            <a:r>
              <a:rPr lang="en-US" sz="3300" dirty="0"/>
              <a:t>= the </a:t>
            </a:r>
            <a:r>
              <a:rPr lang="en-US" sz="3300" i="1" dirty="0"/>
              <a:t>meaning</a:t>
            </a:r>
            <a:r>
              <a:rPr lang="en-US" sz="3300" dirty="0"/>
              <a:t> of what is said </a:t>
            </a:r>
          </a:p>
        </p:txBody>
      </p:sp>
      <p:sp>
        <p:nvSpPr>
          <p:cNvPr id="3" name="Title 2">
            <a:extLst>
              <a:ext uri="{FF2B5EF4-FFF2-40B4-BE49-F238E27FC236}">
                <a16:creationId xmlns:a16="http://schemas.microsoft.com/office/drawing/2014/main" id="{8C8CC3EB-7D6A-4C1A-A863-24DB2CB1C74B}"/>
              </a:ext>
            </a:extLst>
          </p:cNvPr>
          <p:cNvSpPr>
            <a:spLocks noGrp="1"/>
          </p:cNvSpPr>
          <p:nvPr>
            <p:ph type="title"/>
          </p:nvPr>
        </p:nvSpPr>
        <p:spPr/>
        <p:txBody>
          <a:bodyPr>
            <a:normAutofit fontScale="90000"/>
          </a:bodyPr>
          <a:lstStyle/>
          <a:p>
            <a:pPr algn="ctr"/>
            <a:r>
              <a:rPr lang="en-US" dirty="0"/>
              <a:t>Understanding “the Word” (</a:t>
            </a:r>
            <a:r>
              <a:rPr lang="el-GR" dirty="0" err="1"/>
              <a:t>λογος</a:t>
            </a:r>
            <a:r>
              <a:rPr lang="en-US" dirty="0"/>
              <a:t>), </a:t>
            </a:r>
            <a:br>
              <a:rPr lang="en-US" dirty="0"/>
            </a:br>
            <a:r>
              <a:rPr lang="en-US" dirty="0"/>
              <a:t>Part 1</a:t>
            </a:r>
          </a:p>
        </p:txBody>
      </p:sp>
    </p:spTree>
    <p:extLst>
      <p:ext uri="{BB962C8B-B14F-4D97-AF65-F5344CB8AC3E}">
        <p14:creationId xmlns:p14="http://schemas.microsoft.com/office/powerpoint/2010/main" val="27008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F584E-1554-4019-9B64-9EB69EF061A1}"/>
              </a:ext>
            </a:extLst>
          </p:cNvPr>
          <p:cNvSpPr>
            <a:spLocks noGrp="1"/>
          </p:cNvSpPr>
          <p:nvPr>
            <p:ph idx="1"/>
          </p:nvPr>
        </p:nvSpPr>
        <p:spPr>
          <a:xfrm>
            <a:off x="457200" y="1524000"/>
            <a:ext cx="8229600" cy="5029200"/>
          </a:xfrm>
        </p:spPr>
        <p:txBody>
          <a:bodyPr>
            <a:normAutofit lnSpcReduction="10000"/>
          </a:bodyPr>
          <a:lstStyle/>
          <a:p>
            <a:r>
              <a:rPr lang="en-US" sz="3500" dirty="0"/>
              <a:t>What would “the Word” have signified about God according to the Jewish Scriptures? </a:t>
            </a:r>
          </a:p>
          <a:p>
            <a:pPr lvl="1"/>
            <a:r>
              <a:rPr lang="en-US" sz="3300" dirty="0"/>
              <a:t>As “the Word” of God has/is truth (2 Sam 7:28, Ps 119:160) so must also the word of man be (Gen 42:20, 1 Kings 10:6)</a:t>
            </a:r>
          </a:p>
          <a:p>
            <a:pPr lvl="1"/>
            <a:r>
              <a:rPr lang="en-US" sz="3300" dirty="0"/>
              <a:t>“The Word” of God is revealed through prophetic oracles  (any of the prophets)</a:t>
            </a:r>
          </a:p>
          <a:p>
            <a:pPr lvl="1"/>
            <a:r>
              <a:rPr lang="en-US" sz="3300" dirty="0"/>
              <a:t>“The Word” of God is active in creation (Genesis 1:3, Is. 40:26, etc.) </a:t>
            </a:r>
          </a:p>
          <a:p>
            <a:pPr lvl="1"/>
            <a:endParaRPr lang="en-US" sz="3300" dirty="0"/>
          </a:p>
          <a:p>
            <a:pPr lvl="1"/>
            <a:endParaRPr lang="en-US" sz="3300" dirty="0"/>
          </a:p>
        </p:txBody>
      </p:sp>
      <p:sp>
        <p:nvSpPr>
          <p:cNvPr id="3" name="Title 2">
            <a:extLst>
              <a:ext uri="{FF2B5EF4-FFF2-40B4-BE49-F238E27FC236}">
                <a16:creationId xmlns:a16="http://schemas.microsoft.com/office/drawing/2014/main" id="{8C8CC3EB-7D6A-4C1A-A863-24DB2CB1C74B}"/>
              </a:ext>
            </a:extLst>
          </p:cNvPr>
          <p:cNvSpPr>
            <a:spLocks noGrp="1"/>
          </p:cNvSpPr>
          <p:nvPr>
            <p:ph type="title"/>
          </p:nvPr>
        </p:nvSpPr>
        <p:spPr/>
        <p:txBody>
          <a:bodyPr>
            <a:normAutofit fontScale="90000"/>
          </a:bodyPr>
          <a:lstStyle/>
          <a:p>
            <a:pPr algn="ctr"/>
            <a:r>
              <a:rPr lang="en-US" dirty="0"/>
              <a:t>Understanding “the Word” (</a:t>
            </a:r>
            <a:r>
              <a:rPr lang="el-GR" dirty="0" err="1"/>
              <a:t>λογος</a:t>
            </a:r>
            <a:r>
              <a:rPr lang="en-US" dirty="0"/>
              <a:t>), </a:t>
            </a:r>
            <a:br>
              <a:rPr lang="en-US" dirty="0"/>
            </a:br>
            <a:r>
              <a:rPr lang="en-US" dirty="0"/>
              <a:t>Part 1</a:t>
            </a:r>
          </a:p>
        </p:txBody>
      </p:sp>
    </p:spTree>
    <p:extLst>
      <p:ext uri="{BB962C8B-B14F-4D97-AF65-F5344CB8AC3E}">
        <p14:creationId xmlns:p14="http://schemas.microsoft.com/office/powerpoint/2010/main" val="210556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F584E-1554-4019-9B64-9EB69EF061A1}"/>
              </a:ext>
            </a:extLst>
          </p:cNvPr>
          <p:cNvSpPr>
            <a:spLocks noGrp="1"/>
          </p:cNvSpPr>
          <p:nvPr>
            <p:ph idx="1"/>
          </p:nvPr>
        </p:nvSpPr>
        <p:spPr>
          <a:xfrm>
            <a:off x="357158" y="1371600"/>
            <a:ext cx="8710642" cy="5486400"/>
          </a:xfrm>
        </p:spPr>
        <p:txBody>
          <a:bodyPr>
            <a:normAutofit fontScale="85000" lnSpcReduction="10000"/>
          </a:bodyPr>
          <a:lstStyle/>
          <a:p>
            <a:r>
              <a:rPr lang="en-US" sz="4100" dirty="0"/>
              <a:t>What would “the Word” have signified about God according to the context of the Gospel of John? </a:t>
            </a:r>
          </a:p>
          <a:p>
            <a:pPr lvl="1"/>
            <a:r>
              <a:rPr lang="en-US" sz="3300" dirty="0"/>
              <a:t>Refers usually to the spoken word (2:22, 4:37, 5:24)</a:t>
            </a:r>
          </a:p>
          <a:p>
            <a:pPr lvl="1"/>
            <a:r>
              <a:rPr lang="en-US" sz="3300" dirty="0"/>
              <a:t> In John’s Gospel, God communicates three ways: </a:t>
            </a:r>
          </a:p>
          <a:p>
            <a:pPr lvl="2"/>
            <a:r>
              <a:rPr lang="en-US" sz="3000" dirty="0"/>
              <a:t>Through the Scriptures of Israel (presupposed by the Gospel writer; compare Gen 1:1-3 with John 1:1) </a:t>
            </a:r>
          </a:p>
          <a:p>
            <a:pPr lvl="2"/>
            <a:r>
              <a:rPr lang="en-US" sz="3000" dirty="0"/>
              <a:t>Through Jesus of Nazareth (John 1:18; Koester: “God speaks to the world through the words Jesus utters, the actions he performs, and the death he dies” </a:t>
            </a:r>
            <a:r>
              <a:rPr lang="en-US" sz="3000" i="1" dirty="0"/>
              <a:t>The Word of Life, </a:t>
            </a:r>
            <a:r>
              <a:rPr lang="en-US" sz="3000" dirty="0"/>
              <a:t>27.)</a:t>
            </a:r>
          </a:p>
          <a:p>
            <a:pPr lvl="2"/>
            <a:r>
              <a:rPr lang="en-US" sz="3000" dirty="0"/>
              <a:t>Through the Holy Spirit (cf. John 14:16, </a:t>
            </a:r>
            <a:r>
              <a:rPr lang="en-US" sz="3000" u="sng" dirty="0"/>
              <a:t>26</a:t>
            </a:r>
            <a:r>
              <a:rPr lang="en-US" sz="3000" dirty="0"/>
              <a:t>; 15:26; 16:7)</a:t>
            </a:r>
          </a:p>
        </p:txBody>
      </p:sp>
      <p:sp>
        <p:nvSpPr>
          <p:cNvPr id="3" name="Title 2">
            <a:extLst>
              <a:ext uri="{FF2B5EF4-FFF2-40B4-BE49-F238E27FC236}">
                <a16:creationId xmlns:a16="http://schemas.microsoft.com/office/drawing/2014/main" id="{8C8CC3EB-7D6A-4C1A-A863-24DB2CB1C74B}"/>
              </a:ext>
            </a:extLst>
          </p:cNvPr>
          <p:cNvSpPr>
            <a:spLocks noGrp="1"/>
          </p:cNvSpPr>
          <p:nvPr>
            <p:ph type="title"/>
          </p:nvPr>
        </p:nvSpPr>
        <p:spPr/>
        <p:txBody>
          <a:bodyPr>
            <a:normAutofit fontScale="90000"/>
          </a:bodyPr>
          <a:lstStyle/>
          <a:p>
            <a:pPr algn="ctr"/>
            <a:r>
              <a:rPr lang="en-US" dirty="0"/>
              <a:t>Understanding “the Word” (</a:t>
            </a:r>
            <a:r>
              <a:rPr lang="el-GR" dirty="0" err="1"/>
              <a:t>λογος</a:t>
            </a:r>
            <a:r>
              <a:rPr lang="en-US" dirty="0"/>
              <a:t>), </a:t>
            </a:r>
            <a:br>
              <a:rPr lang="en-US" dirty="0"/>
            </a:br>
            <a:r>
              <a:rPr lang="en-US" dirty="0"/>
              <a:t>Part 2</a:t>
            </a:r>
          </a:p>
        </p:txBody>
      </p:sp>
    </p:spTree>
    <p:extLst>
      <p:ext uri="{BB962C8B-B14F-4D97-AF65-F5344CB8AC3E}">
        <p14:creationId xmlns:p14="http://schemas.microsoft.com/office/powerpoint/2010/main" val="255334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 calcmode="lin" valueType="num">
                                      <p:cBhvr additive="base">
                                        <p:cTn id="3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 calcmode="lin" valueType="num">
                                      <p:cBhvr additive="base">
                                        <p:cTn id="4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F584E-1554-4019-9B64-9EB69EF061A1}"/>
              </a:ext>
            </a:extLst>
          </p:cNvPr>
          <p:cNvSpPr>
            <a:spLocks noGrp="1"/>
          </p:cNvSpPr>
          <p:nvPr>
            <p:ph idx="1"/>
          </p:nvPr>
        </p:nvSpPr>
        <p:spPr>
          <a:xfrm>
            <a:off x="457200" y="1524000"/>
            <a:ext cx="8229600" cy="4953000"/>
          </a:xfrm>
        </p:spPr>
        <p:txBody>
          <a:bodyPr>
            <a:normAutofit fontScale="92500" lnSpcReduction="20000"/>
          </a:bodyPr>
          <a:lstStyle/>
          <a:p>
            <a:r>
              <a:rPr lang="en-US" sz="3500" dirty="0"/>
              <a:t>Today, “God’s Word” more frequently refers to the written Word than it would have in Jesus’ day.</a:t>
            </a:r>
          </a:p>
          <a:p>
            <a:r>
              <a:rPr lang="en-US" sz="3500" dirty="0"/>
              <a:t>What purpose do words serve for you? </a:t>
            </a:r>
            <a:r>
              <a:rPr lang="en-US" sz="3500" dirty="0">
                <a:solidFill>
                  <a:schemeClr val="accent2"/>
                </a:solidFill>
              </a:rPr>
              <a:t>Allows for communication and connections between people…establishes relationships. </a:t>
            </a:r>
            <a:r>
              <a:rPr lang="en-US" sz="3500" dirty="0"/>
              <a:t>How would your life be different if there were no words?  </a:t>
            </a:r>
          </a:p>
          <a:p>
            <a:r>
              <a:rPr lang="en-US" sz="3500" dirty="0"/>
              <a:t>What appears to be God’s purpose for you in sending Jesus, “the Word” (see John 1:14, 18)? </a:t>
            </a:r>
            <a:r>
              <a:rPr lang="en-US" sz="3500" dirty="0">
                <a:solidFill>
                  <a:schemeClr val="accent2"/>
                </a:solidFill>
              </a:rPr>
              <a:t>Revealing God…establishing relationship between God and humanity. </a:t>
            </a:r>
            <a:r>
              <a:rPr lang="en-US" sz="3500" dirty="0"/>
              <a:t>   </a:t>
            </a:r>
          </a:p>
        </p:txBody>
      </p:sp>
      <p:sp>
        <p:nvSpPr>
          <p:cNvPr id="3" name="Title 2">
            <a:extLst>
              <a:ext uri="{FF2B5EF4-FFF2-40B4-BE49-F238E27FC236}">
                <a16:creationId xmlns:a16="http://schemas.microsoft.com/office/drawing/2014/main" id="{8C8CC3EB-7D6A-4C1A-A863-24DB2CB1C74B}"/>
              </a:ext>
            </a:extLst>
          </p:cNvPr>
          <p:cNvSpPr>
            <a:spLocks noGrp="1"/>
          </p:cNvSpPr>
          <p:nvPr>
            <p:ph type="title"/>
          </p:nvPr>
        </p:nvSpPr>
        <p:spPr/>
        <p:txBody>
          <a:bodyPr>
            <a:normAutofit fontScale="90000"/>
          </a:bodyPr>
          <a:lstStyle/>
          <a:p>
            <a:pPr algn="ctr"/>
            <a:r>
              <a:rPr lang="en-US" dirty="0"/>
              <a:t>Understanding “the Word” (</a:t>
            </a:r>
            <a:r>
              <a:rPr lang="el-GR" dirty="0" err="1"/>
              <a:t>λογος</a:t>
            </a:r>
            <a:r>
              <a:rPr lang="en-US" dirty="0"/>
              <a:t>), </a:t>
            </a:r>
            <a:br>
              <a:rPr lang="en-US" dirty="0"/>
            </a:br>
            <a:r>
              <a:rPr lang="en-US" dirty="0"/>
              <a:t>Part 3</a:t>
            </a:r>
          </a:p>
        </p:txBody>
      </p:sp>
    </p:spTree>
    <p:extLst>
      <p:ext uri="{BB962C8B-B14F-4D97-AF65-F5344CB8AC3E}">
        <p14:creationId xmlns:p14="http://schemas.microsoft.com/office/powerpoint/2010/main" val="311024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F584E-1554-4019-9B64-9EB69EF061A1}"/>
              </a:ext>
            </a:extLst>
          </p:cNvPr>
          <p:cNvSpPr>
            <a:spLocks noGrp="1"/>
          </p:cNvSpPr>
          <p:nvPr>
            <p:ph idx="1"/>
          </p:nvPr>
        </p:nvSpPr>
        <p:spPr>
          <a:xfrm>
            <a:off x="457200" y="1600200"/>
            <a:ext cx="8229600" cy="4572000"/>
          </a:xfrm>
        </p:spPr>
        <p:txBody>
          <a:bodyPr>
            <a:normAutofit fontScale="92500" lnSpcReduction="10000"/>
          </a:bodyPr>
          <a:lstStyle/>
          <a:p>
            <a:r>
              <a:rPr lang="en-US" sz="3500" dirty="0"/>
              <a:t>God reveals himself (Luther: his “backside”) to Moses on Mount Sinai, with Exodus 34:6… “The Lord, the Lord, abounding in grace and truth (</a:t>
            </a:r>
            <a:r>
              <a:rPr lang="he-IL" sz="3500" dirty="0"/>
              <a:t>רב-</a:t>
            </a:r>
            <a:r>
              <a:rPr lang="he-IL" sz="3500" dirty="0" err="1"/>
              <a:t>חםד</a:t>
            </a:r>
            <a:r>
              <a:rPr lang="he-IL" sz="3500" dirty="0"/>
              <a:t> ואמת</a:t>
            </a:r>
            <a:r>
              <a:rPr lang="en-US" sz="3500" dirty="0"/>
              <a:t>)</a:t>
            </a:r>
          </a:p>
          <a:p>
            <a:r>
              <a:rPr lang="en-US" sz="3500" dirty="0"/>
              <a:t>The Gospel of John appears to be correcting a misunderstanding of Jesus that sees Him as a kind of new Moses. Jesus is NOT a new Moses, conveying God’s Law/Word…Jesus is </a:t>
            </a:r>
            <a:r>
              <a:rPr lang="en-US" sz="3500" i="1" dirty="0"/>
              <a:t>Himself </a:t>
            </a:r>
            <a:r>
              <a:rPr lang="en-US" sz="3500" dirty="0"/>
              <a:t>God’s Word, “full of grace and truth” (John 1:14, 17)!</a:t>
            </a:r>
          </a:p>
        </p:txBody>
      </p:sp>
      <p:sp>
        <p:nvSpPr>
          <p:cNvPr id="3" name="Title 2">
            <a:extLst>
              <a:ext uri="{FF2B5EF4-FFF2-40B4-BE49-F238E27FC236}">
                <a16:creationId xmlns:a16="http://schemas.microsoft.com/office/drawing/2014/main" id="{8C8CC3EB-7D6A-4C1A-A863-24DB2CB1C74B}"/>
              </a:ext>
            </a:extLst>
          </p:cNvPr>
          <p:cNvSpPr>
            <a:spLocks noGrp="1"/>
          </p:cNvSpPr>
          <p:nvPr>
            <p:ph type="title"/>
          </p:nvPr>
        </p:nvSpPr>
        <p:spPr/>
        <p:txBody>
          <a:bodyPr>
            <a:normAutofit fontScale="90000"/>
          </a:bodyPr>
          <a:lstStyle/>
          <a:p>
            <a:pPr algn="ctr"/>
            <a:r>
              <a:rPr lang="en-US" dirty="0"/>
              <a:t>Contrast between Moses the Law-bringer and Jesus, the Word-made-flesh</a:t>
            </a:r>
          </a:p>
        </p:txBody>
      </p:sp>
    </p:spTree>
    <p:extLst>
      <p:ext uri="{BB962C8B-B14F-4D97-AF65-F5344CB8AC3E}">
        <p14:creationId xmlns:p14="http://schemas.microsoft.com/office/powerpoint/2010/main" val="147867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AD4F30-6958-4A16-AA1B-B63073A31EFB}"/>
              </a:ext>
            </a:extLst>
          </p:cNvPr>
          <p:cNvSpPr>
            <a:spLocks noGrp="1"/>
          </p:cNvSpPr>
          <p:nvPr>
            <p:ph idx="1"/>
          </p:nvPr>
        </p:nvSpPr>
        <p:spPr>
          <a:xfrm>
            <a:off x="381000" y="1371600"/>
            <a:ext cx="8382000" cy="5486400"/>
          </a:xfrm>
        </p:spPr>
        <p:txBody>
          <a:bodyPr>
            <a:normAutofit lnSpcReduction="10000"/>
          </a:bodyPr>
          <a:lstStyle/>
          <a:p>
            <a:r>
              <a:rPr lang="en-US" sz="3400" dirty="0"/>
              <a:t>Did you notice how the film turned from color to black and white at John 4:53?  Why do you think the filmmaker did this?</a:t>
            </a:r>
          </a:p>
          <a:p>
            <a:r>
              <a:rPr lang="en-US" sz="3400" dirty="0"/>
              <a:t>What special quality did Jesus’ Word at 4:50 have for the royal official? </a:t>
            </a:r>
            <a:r>
              <a:rPr lang="en-US" sz="3400" dirty="0">
                <a:solidFill>
                  <a:schemeClr val="accent2"/>
                </a:solidFill>
              </a:rPr>
              <a:t>The Word of Jesus literally healed the official’s son (was </a:t>
            </a:r>
            <a:r>
              <a:rPr lang="en-US" sz="3400" i="1" dirty="0">
                <a:solidFill>
                  <a:schemeClr val="accent2"/>
                </a:solidFill>
              </a:rPr>
              <a:t>more</a:t>
            </a:r>
            <a:r>
              <a:rPr lang="en-US" sz="3400" dirty="0">
                <a:solidFill>
                  <a:schemeClr val="accent2"/>
                </a:solidFill>
              </a:rPr>
              <a:t> than merely a “prophecy”). </a:t>
            </a:r>
            <a:r>
              <a:rPr lang="en-US" sz="3400" dirty="0"/>
              <a:t> </a:t>
            </a:r>
          </a:p>
          <a:p>
            <a:r>
              <a:rPr lang="en-US" sz="3400" dirty="0"/>
              <a:t>What special quality does “the Word” have for </a:t>
            </a:r>
            <a:r>
              <a:rPr lang="en-US" sz="3400" i="1" dirty="0"/>
              <a:t>us</a:t>
            </a:r>
            <a:r>
              <a:rPr lang="en-US" sz="3400" dirty="0"/>
              <a:t>, today?  </a:t>
            </a:r>
            <a:r>
              <a:rPr lang="en-US" sz="3400" dirty="0">
                <a:solidFill>
                  <a:schemeClr val="accent2"/>
                </a:solidFill>
              </a:rPr>
              <a:t>God’s Word does not just give us information about God…it brings/creates life!</a:t>
            </a:r>
          </a:p>
        </p:txBody>
      </p:sp>
      <p:sp>
        <p:nvSpPr>
          <p:cNvPr id="3" name="Title 2">
            <a:extLst>
              <a:ext uri="{FF2B5EF4-FFF2-40B4-BE49-F238E27FC236}">
                <a16:creationId xmlns:a16="http://schemas.microsoft.com/office/drawing/2014/main" id="{3C5186B6-9D73-4E7C-9981-39EDA74387B9}"/>
              </a:ext>
            </a:extLst>
          </p:cNvPr>
          <p:cNvSpPr>
            <a:spLocks noGrp="1"/>
          </p:cNvSpPr>
          <p:nvPr>
            <p:ph type="title"/>
          </p:nvPr>
        </p:nvSpPr>
        <p:spPr>
          <a:xfrm>
            <a:off x="371650" y="-152400"/>
            <a:ext cx="8229600" cy="1219200"/>
          </a:xfrm>
        </p:spPr>
        <p:txBody>
          <a:bodyPr/>
          <a:lstStyle/>
          <a:p>
            <a:pPr algn="ctr"/>
            <a:r>
              <a:rPr lang="en-US" dirty="0"/>
              <a:t>“The Word” in Action</a:t>
            </a:r>
          </a:p>
        </p:txBody>
      </p:sp>
    </p:spTree>
    <p:extLst>
      <p:ext uri="{BB962C8B-B14F-4D97-AF65-F5344CB8AC3E}">
        <p14:creationId xmlns:p14="http://schemas.microsoft.com/office/powerpoint/2010/main" val="208861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186B-8842-445E-A8F6-DD88964CFC75}"/>
              </a:ext>
            </a:extLst>
          </p:cNvPr>
          <p:cNvSpPr>
            <a:spLocks noGrp="1"/>
          </p:cNvSpPr>
          <p:nvPr>
            <p:ph type="title"/>
          </p:nvPr>
        </p:nvSpPr>
        <p:spPr/>
        <p:txBody>
          <a:bodyPr/>
          <a:lstStyle/>
          <a:p>
            <a:r>
              <a:rPr lang="en-US" dirty="0">
                <a:solidFill>
                  <a:schemeClr val="tx2"/>
                </a:solidFill>
              </a:rPr>
              <a:t>“The Bridegroom”</a:t>
            </a:r>
          </a:p>
        </p:txBody>
      </p:sp>
      <p:sp>
        <p:nvSpPr>
          <p:cNvPr id="3" name="Text Placeholder 2">
            <a:extLst>
              <a:ext uri="{FF2B5EF4-FFF2-40B4-BE49-F238E27FC236}">
                <a16:creationId xmlns:a16="http://schemas.microsoft.com/office/drawing/2014/main" id="{3C998992-4E86-40DD-A5E0-FCA6B1CC4B64}"/>
              </a:ext>
            </a:extLst>
          </p:cNvPr>
          <p:cNvSpPr>
            <a:spLocks noGrp="1"/>
          </p:cNvSpPr>
          <p:nvPr>
            <p:ph type="body" idx="1"/>
          </p:nvPr>
        </p:nvSpPr>
        <p:spPr/>
        <p:txBody>
          <a:bodyPr>
            <a:normAutofit/>
          </a:bodyPr>
          <a:lstStyle/>
          <a:p>
            <a:r>
              <a:rPr lang="en-US" sz="3000" dirty="0"/>
              <a:t>John 2:1–13 &amp; 3:28–30  </a:t>
            </a:r>
          </a:p>
        </p:txBody>
      </p:sp>
    </p:spTree>
    <p:extLst>
      <p:ext uri="{BB962C8B-B14F-4D97-AF65-F5344CB8AC3E}">
        <p14:creationId xmlns:p14="http://schemas.microsoft.com/office/powerpoint/2010/main" val="37756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2A3A41-1071-4D7E-ADFD-E0A431612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General presentation</Template>
  <TotalTime>0</TotalTime>
  <Words>1537</Words>
  <Application>Microsoft Office PowerPoint</Application>
  <PresentationFormat>On-screen Show (4:3)</PresentationFormat>
  <Paragraphs>89</Paragraphs>
  <Slides>22</Slides>
  <Notes>7</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Constantia</vt:lpstr>
      <vt:lpstr>Wingdings 2</vt:lpstr>
      <vt:lpstr>Paper</vt:lpstr>
      <vt:lpstr> Session 2  Gospel of John Class January 19, 2020</vt:lpstr>
      <vt:lpstr>Review: “The Word” </vt:lpstr>
      <vt:lpstr>Understanding “the Word” (λογος),  Part 1</vt:lpstr>
      <vt:lpstr>Understanding “the Word” (λογος),  Part 1</vt:lpstr>
      <vt:lpstr>Understanding “the Word” (λογος),  Part 2</vt:lpstr>
      <vt:lpstr>Understanding “the Word” (λογος),  Part 3</vt:lpstr>
      <vt:lpstr>Contrast between Moses the Law-bringer and Jesus, the Word-made-flesh</vt:lpstr>
      <vt:lpstr>“The Word” in Action</vt:lpstr>
      <vt:lpstr>“The Bridegroom”</vt:lpstr>
      <vt:lpstr>“Signs” (σημεια) </vt:lpstr>
      <vt:lpstr>Understanding signs and symbolic actions</vt:lpstr>
      <vt:lpstr>John 2:1–12 </vt:lpstr>
      <vt:lpstr>What did/does the miraculous sign at Cana mean? (Part 1)</vt:lpstr>
      <vt:lpstr>What did/does the miraculous sign at Cana mean? (Part 2) </vt:lpstr>
      <vt:lpstr>PowerPoint Presentation</vt:lpstr>
      <vt:lpstr>Excursus:                                            “Friend of the Bridegroom” (3:29) </vt:lpstr>
      <vt:lpstr>What did/does the miraculous sign at Cana mean? (Part 3) </vt:lpstr>
      <vt:lpstr>PowerPoint Presentation</vt:lpstr>
      <vt:lpstr>What did/does the miraculous sign at Cana mean? (Part 3) </vt:lpstr>
      <vt:lpstr>The Bridegroom/the Bride Jesus and Women in the Gospel of John</vt:lpstr>
      <vt:lpstr>Discussion:  Use of the Bridegroom Image Today</vt:lpstr>
      <vt:lpstr>Giver of Living Water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2018-03-01T12:00:43Z</dcterms:created>
  <dcterms:modified xsi:type="dcterms:W3CDTF">2020-01-19T11:18:46Z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TC101079719990</vt:lpwstr>
  </property>
</Properties>
</file>