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8"/>
  </p:notesMasterIdLst>
  <p:sldIdLst>
    <p:sldId id="256" r:id="rId3"/>
    <p:sldId id="317" r:id="rId4"/>
    <p:sldId id="316" r:id="rId5"/>
    <p:sldId id="318" r:id="rId6"/>
    <p:sldId id="322" r:id="rId7"/>
    <p:sldId id="258" r:id="rId8"/>
    <p:sldId id="323" r:id="rId9"/>
    <p:sldId id="324" r:id="rId10"/>
    <p:sldId id="320" r:id="rId11"/>
    <p:sldId id="325" r:id="rId12"/>
    <p:sldId id="326" r:id="rId13"/>
    <p:sldId id="335" r:id="rId14"/>
    <p:sldId id="327" r:id="rId15"/>
    <p:sldId id="336" r:id="rId16"/>
    <p:sldId id="333" r:id="rId17"/>
    <p:sldId id="337" r:id="rId18"/>
    <p:sldId id="338" r:id="rId19"/>
    <p:sldId id="339" r:id="rId20"/>
    <p:sldId id="328" r:id="rId21"/>
    <p:sldId id="330" r:id="rId22"/>
    <p:sldId id="329" r:id="rId23"/>
    <p:sldId id="331" r:id="rId24"/>
    <p:sldId id="332" r:id="rId25"/>
    <p:sldId id="340" r:id="rId26"/>
    <p:sldId id="3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88DC3-4958-47F0-845D-73DC670FD9F5}" v="2709" dt="2020-02-09T03:39:42.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4" autoAdjust="0"/>
    <p:restoredTop sz="94615" autoAdjust="0"/>
  </p:normalViewPr>
  <p:slideViewPr>
    <p:cSldViewPr>
      <p:cViewPr varScale="1">
        <p:scale>
          <a:sx n="105" d="100"/>
          <a:sy n="105" d="100"/>
        </p:scale>
        <p:origin x="204" y="15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73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sz="1800"/>
          </a:p>
        </p:txBody>
      </p:sp>
      <p:sp>
        <p:nvSpPr>
          <p:cNvPr id="15" name="Date Placeholder 14"/>
          <p:cNvSpPr>
            <a:spLocks noGrp="1"/>
          </p:cNvSpPr>
          <p:nvPr>
            <p:ph type="dt" sz="half" idx="10"/>
          </p:nvPr>
        </p:nvSpPr>
        <p:spPr/>
        <p:txBody>
          <a:bodyPr/>
          <a:lstStyle/>
          <a:p>
            <a:fld id="{DCFA480D-CB17-4C49-BB2A-C7514E1C7CEA}" type="datetimeFigureOut">
              <a:rPr lang="en-US" smtClean="0"/>
              <a:pPr/>
              <a:t>2/8/2020</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2/8/2020</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914400" y="3505200"/>
            <a:ext cx="105664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14400" y="4958864"/>
            <a:ext cx="105664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609600" y="1524000"/>
            <a:ext cx="541324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6197600" y="1524000"/>
            <a:ext cx="541324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2/8/2020</a:t>
            </a:fld>
            <a:endParaRPr lang="en-US" dirty="0"/>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6199717" y="2201896"/>
            <a:ext cx="53848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2/8/2020</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2/8/2020</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2/8/2020</a:t>
            </a:fld>
            <a:endParaRPr lang="en-US" sz="1200" dirty="0">
              <a:solidFill>
                <a:schemeClr val="tx2"/>
              </a:solidFill>
            </a:endParaRPr>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47OkuvT5JFo?start=4107&amp;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47OkuvT5JFo?start=4582&amp;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47OkuvT5JFo?start=1179&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47OkuvT5JFo?start=3852&amp;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47OkuvT5JFo?start=6495&amp;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47OkuvT5JFo?start=9589&amp;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solidFill>
                  <a:schemeClr val="tx1"/>
                </a:solidFill>
              </a:rPr>
            </a:br>
            <a:r>
              <a:rPr lang="en-US" dirty="0">
                <a:solidFill>
                  <a:schemeClr val="tx1"/>
                </a:solidFill>
              </a:rPr>
              <a:t>Session 5 </a:t>
            </a:r>
            <a:br>
              <a:rPr lang="en-US" dirty="0">
                <a:solidFill>
                  <a:schemeClr val="tx1"/>
                </a:solidFill>
              </a:rPr>
            </a:br>
            <a:r>
              <a:rPr lang="en-US" dirty="0">
                <a:solidFill>
                  <a:schemeClr val="tx1"/>
                </a:solidFill>
              </a:rPr>
              <a:t>Gospel of John Class</a:t>
            </a:r>
            <a:br>
              <a:rPr lang="en-US" dirty="0">
                <a:solidFill>
                  <a:schemeClr val="tx1"/>
                </a:solidFill>
              </a:rPr>
            </a:br>
            <a:r>
              <a:rPr lang="en-US" sz="3600" dirty="0">
                <a:solidFill>
                  <a:schemeClr val="tx1"/>
                </a:solidFill>
              </a:rPr>
              <a:t>February 9, 2020</a:t>
            </a:r>
          </a:p>
        </p:txBody>
      </p:sp>
      <p:sp>
        <p:nvSpPr>
          <p:cNvPr id="3" name="Subtitle 2"/>
          <p:cNvSpPr>
            <a:spLocks noGrp="1"/>
          </p:cNvSpPr>
          <p:nvPr>
            <p:ph type="subTitle" idx="1"/>
          </p:nvPr>
        </p:nvSpPr>
        <p:spPr/>
        <p:txBody>
          <a:bodyPr/>
          <a:lstStyle/>
          <a:p>
            <a:r>
              <a:rPr lang="en-US" sz="2500" dirty="0"/>
              <a:t>Resurrection Lutheran Church, Cary</a:t>
            </a:r>
          </a:p>
          <a:p>
            <a:r>
              <a:rPr lang="en-US" sz="2500" dirty="0"/>
              <a:t>Jonathan A. Blanke, Ph.D.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rley loaves">
            <a:extLst>
              <a:ext uri="{FF2B5EF4-FFF2-40B4-BE49-F238E27FC236}">
                <a16:creationId xmlns:a16="http://schemas.microsoft.com/office/drawing/2014/main" id="{341BCA93-297F-4367-9620-E7A895E81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06028"/>
            <a:ext cx="9419519" cy="62459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86DFB8-9448-4A59-BA11-F94A16E3F235}"/>
              </a:ext>
            </a:extLst>
          </p:cNvPr>
          <p:cNvSpPr txBox="1"/>
          <p:nvPr/>
        </p:nvSpPr>
        <p:spPr>
          <a:xfrm>
            <a:off x="609600" y="2459504"/>
            <a:ext cx="105918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highlight>
                  <a:srgbClr val="800000"/>
                </a:highlight>
                <a:latin typeface="Constantia"/>
              </a:rPr>
              <a:t>What “lesson” is there in these two kinds of bread and two kinds of listeners, for 21</a:t>
            </a:r>
            <a:r>
              <a:rPr lang="en-US" sz="4000" baseline="30000" dirty="0">
                <a:solidFill>
                  <a:prstClr val="white"/>
                </a:solidFill>
                <a:highlight>
                  <a:srgbClr val="800000"/>
                </a:highlight>
                <a:latin typeface="Constantia"/>
              </a:rPr>
              <a:t>st</a:t>
            </a:r>
            <a:r>
              <a:rPr lang="en-US" sz="4000" dirty="0">
                <a:solidFill>
                  <a:prstClr val="white"/>
                </a:solidFill>
                <a:highlight>
                  <a:srgbClr val="800000"/>
                </a:highlight>
                <a:latin typeface="Constantia"/>
              </a:rPr>
              <a:t> century readers of John’s Gospel? </a:t>
            </a:r>
            <a:r>
              <a:rPr kumimoji="0" lang="en-US" sz="4000" b="0" i="0" u="none" strike="noStrike" kern="1200" cap="none" spc="0" normalizeH="0" baseline="0" noProof="0" dirty="0">
                <a:ln>
                  <a:noFill/>
                </a:ln>
                <a:solidFill>
                  <a:prstClr val="white"/>
                </a:solidFill>
                <a:effectLst/>
                <a:highlight>
                  <a:srgbClr val="800000"/>
                </a:highlight>
                <a:uLnTx/>
                <a:uFillTx/>
                <a:latin typeface="Constantia"/>
              </a:rPr>
              <a:t> </a:t>
            </a:r>
          </a:p>
        </p:txBody>
      </p:sp>
    </p:spTree>
    <p:extLst>
      <p:ext uri="{BB962C8B-B14F-4D97-AF65-F5344CB8AC3E}">
        <p14:creationId xmlns:p14="http://schemas.microsoft.com/office/powerpoint/2010/main" val="30313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86B-8842-445E-A8F6-DD88964CFC75}"/>
              </a:ext>
            </a:extLst>
          </p:cNvPr>
          <p:cNvSpPr>
            <a:spLocks noGrp="1"/>
          </p:cNvSpPr>
          <p:nvPr>
            <p:ph type="title"/>
          </p:nvPr>
        </p:nvSpPr>
        <p:spPr/>
        <p:txBody>
          <a:bodyPr/>
          <a:lstStyle/>
          <a:p>
            <a:r>
              <a:rPr lang="en-US" sz="5400" dirty="0">
                <a:solidFill>
                  <a:schemeClr val="tx2"/>
                </a:solidFill>
              </a:rPr>
              <a:t>“Light of the World”</a:t>
            </a:r>
          </a:p>
        </p:txBody>
      </p:sp>
      <p:sp>
        <p:nvSpPr>
          <p:cNvPr id="3" name="Text Placeholder 2">
            <a:extLst>
              <a:ext uri="{FF2B5EF4-FFF2-40B4-BE49-F238E27FC236}">
                <a16:creationId xmlns:a16="http://schemas.microsoft.com/office/drawing/2014/main" id="{3C998992-4E86-40DD-A5E0-FCA6B1CC4B64}"/>
              </a:ext>
            </a:extLst>
          </p:cNvPr>
          <p:cNvSpPr>
            <a:spLocks noGrp="1"/>
          </p:cNvSpPr>
          <p:nvPr>
            <p:ph type="body" idx="1"/>
          </p:nvPr>
        </p:nvSpPr>
        <p:spPr/>
        <p:txBody>
          <a:bodyPr>
            <a:normAutofit fontScale="85000" lnSpcReduction="10000"/>
          </a:bodyPr>
          <a:lstStyle/>
          <a:p>
            <a:r>
              <a:rPr lang="en-US" sz="4400" dirty="0"/>
              <a:t>John 1:1 – 9; John 3:1–21; 8:12; 9:1–41 &amp; John 3:1–21  </a:t>
            </a:r>
          </a:p>
        </p:txBody>
      </p:sp>
    </p:spTree>
    <p:extLst>
      <p:ext uri="{BB962C8B-B14F-4D97-AF65-F5344CB8AC3E}">
        <p14:creationId xmlns:p14="http://schemas.microsoft.com/office/powerpoint/2010/main" val="275353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011-A969-4338-B4B2-CAB4358EEC1C}"/>
              </a:ext>
            </a:extLst>
          </p:cNvPr>
          <p:cNvSpPr>
            <a:spLocks noGrp="1"/>
          </p:cNvSpPr>
          <p:nvPr>
            <p:ph type="title"/>
          </p:nvPr>
        </p:nvSpPr>
        <p:spPr>
          <a:xfrm>
            <a:off x="609600" y="-152400"/>
            <a:ext cx="10972800" cy="1219200"/>
          </a:xfrm>
        </p:spPr>
        <p:txBody>
          <a:bodyPr>
            <a:normAutofit/>
          </a:bodyPr>
          <a:lstStyle/>
          <a:p>
            <a:pPr algn="ctr"/>
            <a:r>
              <a:rPr lang="en-US" sz="4500" dirty="0"/>
              <a:t>Feast of Tabernacles (Booths), Part 2</a:t>
            </a:r>
          </a:p>
        </p:txBody>
      </p:sp>
      <p:sp>
        <p:nvSpPr>
          <p:cNvPr id="3" name="TextBox 2">
            <a:extLst>
              <a:ext uri="{FF2B5EF4-FFF2-40B4-BE49-F238E27FC236}">
                <a16:creationId xmlns:a16="http://schemas.microsoft.com/office/drawing/2014/main" id="{A4BE902E-CB23-475A-8FB6-DDA7071FC764}"/>
              </a:ext>
            </a:extLst>
          </p:cNvPr>
          <p:cNvSpPr txBox="1"/>
          <p:nvPr/>
        </p:nvSpPr>
        <p:spPr>
          <a:xfrm>
            <a:off x="152400" y="1067292"/>
            <a:ext cx="11734800"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According to Jewish oral tradition, at the end of the first day of the Feast of Booths four tall candlesticks were set up in the Court of the Women inside the temple. </a:t>
            </a:r>
          </a:p>
        </p:txBody>
      </p:sp>
      <p:pic>
        <p:nvPicPr>
          <p:cNvPr id="1026" name="Picture 2">
            <a:extLst>
              <a:ext uri="{FF2B5EF4-FFF2-40B4-BE49-F238E27FC236}">
                <a16:creationId xmlns:a16="http://schemas.microsoft.com/office/drawing/2014/main" id="{AE204777-2CF3-426B-931D-6E47E8029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 y="3514725"/>
            <a:ext cx="5810250"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C612CA-8715-4A4E-9565-EB29D2D772F2}"/>
              </a:ext>
            </a:extLst>
          </p:cNvPr>
          <p:cNvSpPr txBox="1"/>
          <p:nvPr/>
        </p:nvSpPr>
        <p:spPr>
          <a:xfrm>
            <a:off x="5938266" y="3538728"/>
            <a:ext cx="6172200" cy="2862322"/>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The Mishnah states that when these wicks were lit, “there was not a courtyard in Jerusalem that did not reflect the light” </a:t>
            </a:r>
          </a:p>
        </p:txBody>
      </p:sp>
      <p:sp>
        <p:nvSpPr>
          <p:cNvPr id="5" name="TextBox 4">
            <a:extLst>
              <a:ext uri="{FF2B5EF4-FFF2-40B4-BE49-F238E27FC236}">
                <a16:creationId xmlns:a16="http://schemas.microsoft.com/office/drawing/2014/main" id="{CE985DF5-B5D3-48F1-A896-B01BA6EACA84}"/>
              </a:ext>
            </a:extLst>
          </p:cNvPr>
          <p:cNvSpPr txBox="1"/>
          <p:nvPr/>
        </p:nvSpPr>
        <p:spPr>
          <a:xfrm>
            <a:off x="57150" y="2821618"/>
            <a:ext cx="12515850" cy="646331"/>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t>The top of each candlestick was reached by ladders.</a:t>
            </a:r>
          </a:p>
        </p:txBody>
      </p:sp>
    </p:spTree>
    <p:extLst>
      <p:ext uri="{BB962C8B-B14F-4D97-AF65-F5344CB8AC3E}">
        <p14:creationId xmlns:p14="http://schemas.microsoft.com/office/powerpoint/2010/main" val="34048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Gospel of John (2003 Full Movie) [HD]">
            <a:hlinkClick r:id="" action="ppaction://media"/>
            <a:extLst>
              <a:ext uri="{FF2B5EF4-FFF2-40B4-BE49-F238E27FC236}">
                <a16:creationId xmlns:a16="http://schemas.microsoft.com/office/drawing/2014/main" id="{AECE89E9-F0A9-48BB-8220-1923DAE710F6}"/>
              </a:ext>
            </a:extLst>
          </p:cNvPr>
          <p:cNvPicPr>
            <a:picLocks noRot="1" noChangeAspect="1"/>
          </p:cNvPicPr>
          <p:nvPr>
            <a:videoFile r:link="rId1"/>
          </p:nvPr>
        </p:nvPicPr>
        <p:blipFill>
          <a:blip r:embed="rId3"/>
          <a:stretch>
            <a:fillRect/>
          </a:stretch>
        </p:blipFill>
        <p:spPr>
          <a:xfrm>
            <a:off x="2032000" y="985838"/>
            <a:ext cx="8407400" cy="4729162"/>
          </a:xfrm>
          <a:prstGeom prst="rect">
            <a:avLst/>
          </a:prstGeom>
        </p:spPr>
      </p:pic>
      <p:sp>
        <p:nvSpPr>
          <p:cNvPr id="3" name="TextBox 2">
            <a:extLst>
              <a:ext uri="{FF2B5EF4-FFF2-40B4-BE49-F238E27FC236}">
                <a16:creationId xmlns:a16="http://schemas.microsoft.com/office/drawing/2014/main" id="{7A9CE045-111B-4BCB-AC06-EE26E00C82E8}"/>
              </a:ext>
            </a:extLst>
          </p:cNvPr>
          <p:cNvSpPr txBox="1"/>
          <p:nvPr/>
        </p:nvSpPr>
        <p:spPr>
          <a:xfrm>
            <a:off x="152400" y="5715000"/>
            <a:ext cx="12039600" cy="1015663"/>
          </a:xfrm>
          <a:prstGeom prst="rect">
            <a:avLst/>
          </a:prstGeom>
          <a:noFill/>
        </p:spPr>
        <p:txBody>
          <a:bodyPr wrap="square" rtlCol="0">
            <a:spAutoFit/>
          </a:bodyPr>
          <a:lstStyle/>
          <a:p>
            <a:pPr algn="ctr"/>
            <a:r>
              <a:rPr lang="en-US" sz="3000" dirty="0"/>
              <a:t>“I am the light of the world…Whoever follows me will have the light of life and never walk in darkness.” </a:t>
            </a:r>
          </a:p>
        </p:txBody>
      </p:sp>
      <p:sp>
        <p:nvSpPr>
          <p:cNvPr id="4" name="TextBox 3">
            <a:extLst>
              <a:ext uri="{FF2B5EF4-FFF2-40B4-BE49-F238E27FC236}">
                <a16:creationId xmlns:a16="http://schemas.microsoft.com/office/drawing/2014/main" id="{11C6A137-D72E-401F-95AD-D38048F52FF5}"/>
              </a:ext>
            </a:extLst>
          </p:cNvPr>
          <p:cNvSpPr txBox="1"/>
          <p:nvPr/>
        </p:nvSpPr>
        <p:spPr>
          <a:xfrm>
            <a:off x="2743200" y="152400"/>
            <a:ext cx="7239000" cy="861774"/>
          </a:xfrm>
          <a:prstGeom prst="rect">
            <a:avLst/>
          </a:prstGeom>
          <a:noFill/>
        </p:spPr>
        <p:txBody>
          <a:bodyPr wrap="square" rtlCol="0">
            <a:spAutoFit/>
          </a:bodyPr>
          <a:lstStyle/>
          <a:p>
            <a:pPr algn="ctr"/>
            <a:r>
              <a:rPr lang="en-US" sz="5000" dirty="0"/>
              <a:t>John 8:12–20 </a:t>
            </a:r>
          </a:p>
        </p:txBody>
      </p:sp>
    </p:spTree>
    <p:extLst>
      <p:ext uri="{BB962C8B-B14F-4D97-AF65-F5344CB8AC3E}">
        <p14:creationId xmlns:p14="http://schemas.microsoft.com/office/powerpoint/2010/main" val="8344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ekinah glory">
            <a:extLst>
              <a:ext uri="{FF2B5EF4-FFF2-40B4-BE49-F238E27FC236}">
                <a16:creationId xmlns:a16="http://schemas.microsoft.com/office/drawing/2014/main" id="{6CAB24EA-2BE4-400B-A5A9-249E57438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353" y="33528"/>
            <a:ext cx="6919912" cy="67987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CA57AD-B8D2-4231-A28F-7CCC9F60FA6F}"/>
              </a:ext>
            </a:extLst>
          </p:cNvPr>
          <p:cNvSpPr txBox="1"/>
          <p:nvPr/>
        </p:nvSpPr>
        <p:spPr>
          <a:xfrm>
            <a:off x="-68311" y="965668"/>
            <a:ext cx="12225528" cy="1661993"/>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400" dirty="0">
                <a:highlight>
                  <a:srgbClr val="000000"/>
                </a:highlight>
              </a:rPr>
              <a:t>In Greco-Roman world, the god Serapis was “light of all men” and Isis “light of all mortals” </a:t>
            </a:r>
            <a:r>
              <a:rPr lang="en-US" sz="3400" i="1" dirty="0">
                <a:highlight>
                  <a:srgbClr val="000000"/>
                </a:highlight>
              </a:rPr>
              <a:t>(Symbolism,</a:t>
            </a:r>
            <a:r>
              <a:rPr lang="en-US" sz="3400" dirty="0">
                <a:highlight>
                  <a:srgbClr val="000000"/>
                </a:highlight>
              </a:rPr>
              <a:t> 159); non-Jews would have discerned the divine connotations in Jesus’ words. </a:t>
            </a:r>
          </a:p>
        </p:txBody>
      </p:sp>
      <p:sp>
        <p:nvSpPr>
          <p:cNvPr id="3" name="TextBox 2">
            <a:extLst>
              <a:ext uri="{FF2B5EF4-FFF2-40B4-BE49-F238E27FC236}">
                <a16:creationId xmlns:a16="http://schemas.microsoft.com/office/drawing/2014/main" id="{21BAE8E7-B577-4C91-8B2D-8B4DBEC208F1}"/>
              </a:ext>
            </a:extLst>
          </p:cNvPr>
          <p:cNvSpPr txBox="1"/>
          <p:nvPr/>
        </p:nvSpPr>
        <p:spPr>
          <a:xfrm>
            <a:off x="-103094" y="2647503"/>
            <a:ext cx="12295094"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highlight>
                  <a:srgbClr val="000000"/>
                </a:highlight>
              </a:rPr>
              <a:t>References to light in Israel’s story are many; the fiery pillar that led Israel by night may be especially important in the context of the Feast of Booths (</a:t>
            </a:r>
            <a:r>
              <a:rPr lang="en-US" sz="3600" dirty="0" err="1">
                <a:highlight>
                  <a:srgbClr val="000000"/>
                </a:highlight>
              </a:rPr>
              <a:t>Exod</a:t>
            </a:r>
            <a:r>
              <a:rPr lang="en-US" sz="3600" dirty="0">
                <a:highlight>
                  <a:srgbClr val="000000"/>
                </a:highlight>
              </a:rPr>
              <a:t> 13:21–22) </a:t>
            </a:r>
          </a:p>
        </p:txBody>
      </p:sp>
      <p:sp>
        <p:nvSpPr>
          <p:cNvPr id="5" name="TextBox 4">
            <a:extLst>
              <a:ext uri="{FF2B5EF4-FFF2-40B4-BE49-F238E27FC236}">
                <a16:creationId xmlns:a16="http://schemas.microsoft.com/office/drawing/2014/main" id="{F6F445F2-7E9A-4574-A81A-ACEFF5F924F5}"/>
              </a:ext>
            </a:extLst>
          </p:cNvPr>
          <p:cNvSpPr txBox="1"/>
          <p:nvPr/>
        </p:nvSpPr>
        <p:spPr>
          <a:xfrm>
            <a:off x="-68311" y="4444501"/>
            <a:ext cx="11887200" cy="1754326"/>
          </a:xfrm>
          <a:prstGeom prst="rect">
            <a:avLst/>
          </a:prstGeom>
          <a:noFill/>
        </p:spPr>
        <p:txBody>
          <a:bodyPr wrap="square" rtlCol="0">
            <a:spAutoFit/>
          </a:bodyPr>
          <a:lstStyle/>
          <a:p>
            <a:pPr marL="571500" indent="-571500">
              <a:buClr>
                <a:schemeClr val="accent2"/>
              </a:buClr>
              <a:buFont typeface="Arial" panose="020B0604020202020204" pitchFamily="34" charset="0"/>
              <a:buChar char="•"/>
            </a:pPr>
            <a:r>
              <a:rPr lang="en-US" sz="3600" dirty="0">
                <a:highlight>
                  <a:srgbClr val="000000"/>
                </a:highlight>
              </a:rPr>
              <a:t>Jesus is not just one light among many; he claims to be “the light of the world”; his disciples will never walk in darkness but have “the light of life” (John 8:12)  </a:t>
            </a:r>
          </a:p>
        </p:txBody>
      </p:sp>
      <p:sp>
        <p:nvSpPr>
          <p:cNvPr id="4" name="TextBox 3">
            <a:extLst>
              <a:ext uri="{FF2B5EF4-FFF2-40B4-BE49-F238E27FC236}">
                <a16:creationId xmlns:a16="http://schemas.microsoft.com/office/drawing/2014/main" id="{D8E973BD-D477-4CB8-82AD-7178AB98BAE2}"/>
              </a:ext>
            </a:extLst>
          </p:cNvPr>
          <p:cNvSpPr txBox="1"/>
          <p:nvPr/>
        </p:nvSpPr>
        <p:spPr>
          <a:xfrm>
            <a:off x="1066800" y="0"/>
            <a:ext cx="11049000" cy="784830"/>
          </a:xfrm>
          <a:prstGeom prst="rect">
            <a:avLst/>
          </a:prstGeom>
          <a:noFill/>
        </p:spPr>
        <p:txBody>
          <a:bodyPr wrap="square" rtlCol="0">
            <a:spAutoFit/>
          </a:bodyPr>
          <a:lstStyle/>
          <a:p>
            <a:r>
              <a:rPr lang="en-US" sz="4500" dirty="0"/>
              <a:t>Light &amp; Darkness for Early Readers of John</a:t>
            </a:r>
          </a:p>
        </p:txBody>
      </p:sp>
    </p:spTree>
    <p:extLst>
      <p:ext uri="{BB962C8B-B14F-4D97-AF65-F5344CB8AC3E}">
        <p14:creationId xmlns:p14="http://schemas.microsoft.com/office/powerpoint/2010/main" val="25974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Gospel of John (2003 Full Movie) [HD]">
            <a:hlinkClick r:id="" action="ppaction://media"/>
            <a:extLst>
              <a:ext uri="{FF2B5EF4-FFF2-40B4-BE49-F238E27FC236}">
                <a16:creationId xmlns:a16="http://schemas.microsoft.com/office/drawing/2014/main" id="{98CA25DF-8AA2-494F-9F34-307AC928D5BF}"/>
              </a:ext>
            </a:extLst>
          </p:cNvPr>
          <p:cNvPicPr>
            <a:picLocks noRot="1" noChangeAspect="1"/>
          </p:cNvPicPr>
          <p:nvPr>
            <a:videoFile r:link="rId1"/>
          </p:nvPr>
        </p:nvPicPr>
        <p:blipFill>
          <a:blip r:embed="rId3"/>
          <a:stretch>
            <a:fillRect/>
          </a:stretch>
        </p:blipFill>
        <p:spPr>
          <a:xfrm>
            <a:off x="1625600" y="1071562"/>
            <a:ext cx="8661400" cy="4872038"/>
          </a:xfrm>
          <a:prstGeom prst="rect">
            <a:avLst/>
          </a:prstGeom>
        </p:spPr>
      </p:pic>
      <p:sp>
        <p:nvSpPr>
          <p:cNvPr id="3" name="TextBox 2">
            <a:extLst>
              <a:ext uri="{FF2B5EF4-FFF2-40B4-BE49-F238E27FC236}">
                <a16:creationId xmlns:a16="http://schemas.microsoft.com/office/drawing/2014/main" id="{6168B1E5-EC02-473E-8A05-447FAC07B1DF}"/>
              </a:ext>
            </a:extLst>
          </p:cNvPr>
          <p:cNvSpPr txBox="1"/>
          <p:nvPr/>
        </p:nvSpPr>
        <p:spPr>
          <a:xfrm>
            <a:off x="990600" y="175736"/>
            <a:ext cx="10363200" cy="738664"/>
          </a:xfrm>
          <a:prstGeom prst="rect">
            <a:avLst/>
          </a:prstGeom>
          <a:noFill/>
        </p:spPr>
        <p:txBody>
          <a:bodyPr wrap="square" rtlCol="0">
            <a:spAutoFit/>
          </a:bodyPr>
          <a:lstStyle/>
          <a:p>
            <a:r>
              <a:rPr lang="en-US" sz="4200" dirty="0"/>
              <a:t>Seeing the Light: A Sign Performed (9:1–41) </a:t>
            </a:r>
          </a:p>
        </p:txBody>
      </p:sp>
      <p:sp>
        <p:nvSpPr>
          <p:cNvPr id="4" name="TextBox 3">
            <a:extLst>
              <a:ext uri="{FF2B5EF4-FFF2-40B4-BE49-F238E27FC236}">
                <a16:creationId xmlns:a16="http://schemas.microsoft.com/office/drawing/2014/main" id="{09D521E1-9F83-417E-BF0C-8CF8999DFF92}"/>
              </a:ext>
            </a:extLst>
          </p:cNvPr>
          <p:cNvSpPr txBox="1"/>
          <p:nvPr/>
        </p:nvSpPr>
        <p:spPr>
          <a:xfrm>
            <a:off x="457200" y="5943600"/>
            <a:ext cx="11277600" cy="600164"/>
          </a:xfrm>
          <a:prstGeom prst="rect">
            <a:avLst/>
          </a:prstGeom>
          <a:noFill/>
        </p:spPr>
        <p:txBody>
          <a:bodyPr wrap="square" rtlCol="0">
            <a:spAutoFit/>
          </a:bodyPr>
          <a:lstStyle/>
          <a:p>
            <a:r>
              <a:rPr lang="en-US" sz="3300" dirty="0"/>
              <a:t>(Jesus says, a second time) “I am the light of the world” (9:5)</a:t>
            </a:r>
          </a:p>
        </p:txBody>
      </p:sp>
    </p:spTree>
    <p:extLst>
      <p:ext uri="{BB962C8B-B14F-4D97-AF65-F5344CB8AC3E}">
        <p14:creationId xmlns:p14="http://schemas.microsoft.com/office/powerpoint/2010/main" val="7783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18288" y="603111"/>
            <a:ext cx="5715000" cy="5029200"/>
          </a:xfrm>
        </p:spPr>
        <p:txBody>
          <a:bodyPr>
            <a:noAutofit/>
          </a:bodyPr>
          <a:lstStyle/>
          <a:p>
            <a:pPr marL="0" indent="0">
              <a:buNone/>
            </a:pPr>
            <a:endParaRPr lang="en-US" sz="3500" dirty="0"/>
          </a:p>
          <a:p>
            <a:r>
              <a:rPr lang="en-US" sz="3500" dirty="0"/>
              <a:t>Jesus’ opponents assume a man born blind is “steeped in sin” at birth (9:34)</a:t>
            </a:r>
          </a:p>
          <a:p>
            <a:r>
              <a:rPr lang="en-US" sz="3500" dirty="0"/>
              <a:t>Jesus’ opponents call him a sinner, for he healed on the Sabbath (9:24) </a:t>
            </a:r>
          </a:p>
          <a:p>
            <a:r>
              <a:rPr lang="en-US" sz="3500" dirty="0"/>
              <a:t>Jesus’ opponents scoff at the idea that they are blind and guilty of sin (9:40-41)</a:t>
            </a:r>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066800" y="76200"/>
            <a:ext cx="9525000" cy="1219200"/>
          </a:xfrm>
        </p:spPr>
        <p:txBody>
          <a:bodyPr>
            <a:noAutofit/>
          </a:bodyPr>
          <a:lstStyle/>
          <a:p>
            <a:pPr algn="ctr"/>
            <a:r>
              <a:rPr lang="en-US" dirty="0"/>
              <a:t>Seeing but “Blind”/Blind but “Seeing”: John’s Use of Situational &amp; Dramatic Irony</a:t>
            </a:r>
          </a:p>
        </p:txBody>
      </p:sp>
      <p:sp>
        <p:nvSpPr>
          <p:cNvPr id="4" name="TextBox 3">
            <a:extLst>
              <a:ext uri="{FF2B5EF4-FFF2-40B4-BE49-F238E27FC236}">
                <a16:creationId xmlns:a16="http://schemas.microsoft.com/office/drawing/2014/main" id="{30F25802-073D-468B-9602-80705D1464B0}"/>
              </a:ext>
            </a:extLst>
          </p:cNvPr>
          <p:cNvSpPr txBox="1"/>
          <p:nvPr/>
        </p:nvSpPr>
        <p:spPr>
          <a:xfrm>
            <a:off x="5486400" y="1225689"/>
            <a:ext cx="6705600" cy="563231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lang="en-US" sz="3600" dirty="0">
                <a:solidFill>
                  <a:prstClr val="white"/>
                </a:solidFill>
                <a:latin typeface="Constantia"/>
              </a:rPr>
              <a:t>Jesus calls the man’s disability an opportunity for “God’s works to be revealed” (9:3) </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onstantia"/>
                <a:ea typeface="+mn-ea"/>
                <a:cs typeface="+mn-cs"/>
              </a:rPr>
              <a:t>The blind man given to see calls Jesus a man “from God” and “Lord” (</a:t>
            </a:r>
            <a:r>
              <a:rPr lang="en-US" sz="3600" dirty="0">
                <a:solidFill>
                  <a:prstClr val="white"/>
                </a:solidFill>
                <a:latin typeface="Constantia"/>
              </a:rPr>
              <a:t>9:33, 38)</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a:p>
            <a:pPr marL="571500" marR="0" lvl="0" indent="-571500" algn="l" defTabSz="914400" rtl="0" eaLnBrk="1" fontAlgn="auto" latinLnBrk="0" hangingPunct="1">
              <a:lnSpc>
                <a:spcPct val="100000"/>
              </a:lnSpc>
              <a:spcBef>
                <a:spcPts val="0"/>
              </a:spcBef>
              <a:spcAft>
                <a:spcPts val="0"/>
              </a:spcAft>
              <a:buClr>
                <a:srgbClr val="F3A447"/>
              </a:buClr>
              <a:buSzPct val="110000"/>
              <a:buFont typeface="Arial" panose="020B0604020202020204" pitchFamily="34" charset="0"/>
              <a:buChar char="•"/>
              <a:tabLst/>
              <a:defRPr/>
            </a:pPr>
            <a:r>
              <a:rPr lang="en-US" sz="3600" dirty="0">
                <a:solidFill>
                  <a:prstClr val="white"/>
                </a:solidFill>
                <a:latin typeface="Constantia"/>
              </a:rPr>
              <a:t>The blind man admits he was blind, but now sees; Jesus draws out the miracle of faith in him (9:35, 37) </a:t>
            </a:r>
            <a:endParaRPr kumimoji="0" lang="en-US" sz="3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5948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esus heals a blind man art">
            <a:extLst>
              <a:ext uri="{FF2B5EF4-FFF2-40B4-BE49-F238E27FC236}">
                <a16:creationId xmlns:a16="http://schemas.microsoft.com/office/drawing/2014/main" id="{89539EEE-0447-4F76-BF7F-EDCA46ABA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95250"/>
            <a:ext cx="8486775" cy="666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500" dirty="0"/>
              <a:t>Understanding signs and symbolic actions</a:t>
            </a:r>
          </a:p>
        </p:txBody>
      </p:sp>
      <p:sp>
        <p:nvSpPr>
          <p:cNvPr id="3" name="Content Placeholder 2"/>
          <p:cNvSpPr>
            <a:spLocks noGrp="1"/>
          </p:cNvSpPr>
          <p:nvPr>
            <p:ph idx="1"/>
          </p:nvPr>
        </p:nvSpPr>
        <p:spPr>
          <a:xfrm>
            <a:off x="-228600" y="1371600"/>
            <a:ext cx="12344400" cy="5715000"/>
          </a:xfrm>
        </p:spPr>
        <p:txBody>
          <a:bodyPr>
            <a:normAutofit/>
          </a:bodyPr>
          <a:lstStyle/>
          <a:p>
            <a:pPr lvl="1"/>
            <a:r>
              <a:rPr lang="en-US" sz="3200" dirty="0">
                <a:highlight>
                  <a:srgbClr val="FF0000"/>
                </a:highlight>
              </a:rPr>
              <a:t>Allusions to Jesus’ </a:t>
            </a:r>
            <a:r>
              <a:rPr lang="en-US" sz="3200" u="sng" dirty="0">
                <a:highlight>
                  <a:srgbClr val="FF0000"/>
                </a:highlight>
              </a:rPr>
              <a:t>death and resurrection</a:t>
            </a:r>
            <a:r>
              <a:rPr lang="en-US" sz="3200" dirty="0">
                <a:highlight>
                  <a:srgbClr val="FF0000"/>
                </a:highlight>
              </a:rPr>
              <a:t>: Compare this story with Jesus’ resurrection appearance to Thomas</a:t>
            </a:r>
            <a:endParaRPr lang="en-US" sz="3200" dirty="0"/>
          </a:p>
          <a:p>
            <a:pPr lvl="1"/>
            <a:r>
              <a:rPr lang="en-US" sz="3200" u="sng" dirty="0">
                <a:highlight>
                  <a:srgbClr val="FF0000"/>
                </a:highlight>
              </a:rPr>
              <a:t>Conversations and discourses</a:t>
            </a:r>
            <a:r>
              <a:rPr lang="en-US" sz="3200" dirty="0">
                <a:highlight>
                  <a:srgbClr val="FF0000"/>
                </a:highlight>
              </a:rPr>
              <a:t>: The contrast between Jesus’ seeing opponents (who think they understand him) and his believing followers (who are sure they do not yet understand him) is made unmistakably clear in John 8</a:t>
            </a:r>
            <a:endParaRPr lang="en-US" sz="3200" dirty="0"/>
          </a:p>
          <a:p>
            <a:pPr lvl="1"/>
            <a:r>
              <a:rPr lang="en-US" sz="3200" dirty="0">
                <a:highlight>
                  <a:srgbClr val="FF0000"/>
                </a:highlight>
              </a:rPr>
              <a:t>Actions appropriate and redefine associations with </a:t>
            </a:r>
            <a:r>
              <a:rPr lang="en-US" sz="3200" u="sng" dirty="0">
                <a:highlight>
                  <a:srgbClr val="FF0000"/>
                </a:highlight>
              </a:rPr>
              <a:t>images connected with the action</a:t>
            </a:r>
            <a:r>
              <a:rPr lang="en-US" sz="3200" dirty="0">
                <a:highlight>
                  <a:srgbClr val="FF0000"/>
                </a:highlight>
              </a:rPr>
              <a:t> (Is it significant that the man born blind is told to go and wash in the pool of Siloam? Why or why not?) </a:t>
            </a:r>
          </a:p>
          <a:p>
            <a:endParaRPr lang="en-US" dirty="0"/>
          </a:p>
          <a:p>
            <a:pPr lvl="1"/>
            <a:endParaRPr lang="en-US" dirty="0"/>
          </a:p>
        </p:txBody>
      </p:sp>
    </p:spTree>
    <p:extLst>
      <p:ext uri="{BB962C8B-B14F-4D97-AF65-F5344CB8AC3E}">
        <p14:creationId xmlns:p14="http://schemas.microsoft.com/office/powerpoint/2010/main" val="40255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998FCAD-845E-4A11-A6B4-4A52561D4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8877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D4ABD1-EEF9-46CA-B5F7-215FED551111}"/>
              </a:ext>
            </a:extLst>
          </p:cNvPr>
          <p:cNvSpPr txBox="1"/>
          <p:nvPr/>
        </p:nvSpPr>
        <p:spPr>
          <a:xfrm>
            <a:off x="304800" y="3429000"/>
            <a:ext cx="11353800" cy="3323987"/>
          </a:xfrm>
          <a:prstGeom prst="rect">
            <a:avLst/>
          </a:prstGeom>
          <a:noFill/>
        </p:spPr>
        <p:txBody>
          <a:bodyPr wrap="square" rtlCol="0">
            <a:spAutoFit/>
          </a:bodyPr>
          <a:lstStyle/>
          <a:p>
            <a:endParaRPr lang="en-US" sz="7000" dirty="0"/>
          </a:p>
          <a:p>
            <a:pPr algn="ctr"/>
            <a:r>
              <a:rPr lang="en-US" sz="7000" dirty="0"/>
              <a:t>Nicodemus and Light/Dark</a:t>
            </a:r>
          </a:p>
          <a:p>
            <a:pPr algn="ctr"/>
            <a:r>
              <a:rPr lang="en-US" sz="7000" dirty="0"/>
              <a:t>in the story of John’s Gospel</a:t>
            </a:r>
          </a:p>
        </p:txBody>
      </p:sp>
    </p:spTree>
    <p:extLst>
      <p:ext uri="{BB962C8B-B14F-4D97-AF65-F5344CB8AC3E}">
        <p14:creationId xmlns:p14="http://schemas.microsoft.com/office/powerpoint/2010/main" val="3825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AA6-D5FF-4660-9B0F-F9B0F8628FAA}"/>
              </a:ext>
            </a:extLst>
          </p:cNvPr>
          <p:cNvSpPr>
            <a:spLocks noGrp="1"/>
          </p:cNvSpPr>
          <p:nvPr>
            <p:ph type="title"/>
          </p:nvPr>
        </p:nvSpPr>
        <p:spPr>
          <a:xfrm>
            <a:off x="609600" y="-307407"/>
            <a:ext cx="10972800" cy="1219200"/>
          </a:xfrm>
        </p:spPr>
        <p:txBody>
          <a:bodyPr>
            <a:normAutofit/>
          </a:bodyPr>
          <a:lstStyle/>
          <a:p>
            <a:pPr algn="ctr"/>
            <a:r>
              <a:rPr lang="en-US" sz="5000" dirty="0"/>
              <a:t>Light and Nicodemus, Part 1: 3:1–21 </a:t>
            </a:r>
          </a:p>
        </p:txBody>
      </p:sp>
      <p:pic>
        <p:nvPicPr>
          <p:cNvPr id="3" name="Online Media 2" title="The Gospel of John (2003 Full Movie) [HD]">
            <a:hlinkClick r:id="" action="ppaction://media"/>
            <a:extLst>
              <a:ext uri="{FF2B5EF4-FFF2-40B4-BE49-F238E27FC236}">
                <a16:creationId xmlns:a16="http://schemas.microsoft.com/office/drawing/2014/main" id="{98A35B06-EDC7-4C6C-BAB2-05124BCB61B8}"/>
              </a:ext>
            </a:extLst>
          </p:cNvPr>
          <p:cNvPicPr>
            <a:picLocks noRot="1" noChangeAspect="1"/>
          </p:cNvPicPr>
          <p:nvPr>
            <a:videoFile r:link="rId1"/>
          </p:nvPr>
        </p:nvPicPr>
        <p:blipFill>
          <a:blip r:embed="rId3"/>
          <a:stretch>
            <a:fillRect/>
          </a:stretch>
        </p:blipFill>
        <p:spPr>
          <a:xfrm>
            <a:off x="1600200" y="911793"/>
            <a:ext cx="8950069" cy="5034414"/>
          </a:xfrm>
          <a:prstGeom prst="rect">
            <a:avLst/>
          </a:prstGeom>
        </p:spPr>
      </p:pic>
      <p:sp>
        <p:nvSpPr>
          <p:cNvPr id="5" name="TextBox 4">
            <a:extLst>
              <a:ext uri="{FF2B5EF4-FFF2-40B4-BE49-F238E27FC236}">
                <a16:creationId xmlns:a16="http://schemas.microsoft.com/office/drawing/2014/main" id="{6B73127A-B05E-46D4-81AA-AFCE8A41E506}"/>
              </a:ext>
            </a:extLst>
          </p:cNvPr>
          <p:cNvSpPr txBox="1"/>
          <p:nvPr/>
        </p:nvSpPr>
        <p:spPr>
          <a:xfrm>
            <a:off x="21657" y="5946207"/>
            <a:ext cx="12344400" cy="707886"/>
          </a:xfrm>
          <a:prstGeom prst="rect">
            <a:avLst/>
          </a:prstGeom>
          <a:noFill/>
        </p:spPr>
        <p:txBody>
          <a:bodyPr wrap="square" rtlCol="0">
            <a:spAutoFit/>
          </a:bodyPr>
          <a:lstStyle/>
          <a:p>
            <a:pPr algn="ctr"/>
            <a:r>
              <a:rPr lang="en-US" sz="4000" dirty="0"/>
              <a:t>“[Nicodemus] came to Jesus by night” (3:2). </a:t>
            </a:r>
          </a:p>
        </p:txBody>
      </p:sp>
    </p:spTree>
    <p:extLst>
      <p:ext uri="{BB962C8B-B14F-4D97-AF65-F5344CB8AC3E}">
        <p14:creationId xmlns:p14="http://schemas.microsoft.com/office/powerpoint/2010/main" val="9630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3"/>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91E7-9334-4F44-8919-BBB9033C263E}"/>
              </a:ext>
            </a:extLst>
          </p:cNvPr>
          <p:cNvSpPr>
            <a:spLocks noGrp="1"/>
          </p:cNvSpPr>
          <p:nvPr>
            <p:ph type="title"/>
          </p:nvPr>
        </p:nvSpPr>
        <p:spPr/>
        <p:txBody>
          <a:bodyPr/>
          <a:lstStyle/>
          <a:p>
            <a:r>
              <a:rPr lang="en-US" dirty="0">
                <a:solidFill>
                  <a:schemeClr val="tx1"/>
                </a:solidFill>
              </a:rPr>
              <a:t>How to Find Past Class Notes</a:t>
            </a:r>
          </a:p>
        </p:txBody>
      </p:sp>
      <p:sp>
        <p:nvSpPr>
          <p:cNvPr id="3" name="Text Placeholder 2">
            <a:extLst>
              <a:ext uri="{FF2B5EF4-FFF2-40B4-BE49-F238E27FC236}">
                <a16:creationId xmlns:a16="http://schemas.microsoft.com/office/drawing/2014/main" id="{91AC2B94-BA9E-4C2A-84FD-1DEA9C5793F3}"/>
              </a:ext>
            </a:extLst>
          </p:cNvPr>
          <p:cNvSpPr>
            <a:spLocks noGrp="1"/>
          </p:cNvSpPr>
          <p:nvPr>
            <p:ph type="body" idx="1"/>
          </p:nvPr>
        </p:nvSpPr>
        <p:spPr/>
        <p:txBody>
          <a:bodyPr>
            <a:normAutofit/>
          </a:bodyPr>
          <a:lstStyle/>
          <a:p>
            <a:r>
              <a:rPr lang="en-US" sz="4000" dirty="0"/>
              <a:t>Go to rlcary.org</a:t>
            </a:r>
          </a:p>
        </p:txBody>
      </p:sp>
    </p:spTree>
    <p:extLst>
      <p:ext uri="{BB962C8B-B14F-4D97-AF65-F5344CB8AC3E}">
        <p14:creationId xmlns:p14="http://schemas.microsoft.com/office/powerpoint/2010/main" val="49492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AA6-D5FF-4660-9B0F-F9B0F8628FAA}"/>
              </a:ext>
            </a:extLst>
          </p:cNvPr>
          <p:cNvSpPr>
            <a:spLocks noGrp="1"/>
          </p:cNvSpPr>
          <p:nvPr>
            <p:ph type="title"/>
          </p:nvPr>
        </p:nvSpPr>
        <p:spPr>
          <a:xfrm>
            <a:off x="609600" y="-307407"/>
            <a:ext cx="10972800" cy="1219200"/>
          </a:xfrm>
        </p:spPr>
        <p:txBody>
          <a:bodyPr>
            <a:normAutofit/>
          </a:bodyPr>
          <a:lstStyle/>
          <a:p>
            <a:pPr algn="ctr"/>
            <a:r>
              <a:rPr lang="en-US" sz="5000" dirty="0"/>
              <a:t>Light and Nicodemus, Part 2: (7:45–52)</a:t>
            </a:r>
          </a:p>
        </p:txBody>
      </p:sp>
      <p:sp>
        <p:nvSpPr>
          <p:cNvPr id="5" name="TextBox 4">
            <a:extLst>
              <a:ext uri="{FF2B5EF4-FFF2-40B4-BE49-F238E27FC236}">
                <a16:creationId xmlns:a16="http://schemas.microsoft.com/office/drawing/2014/main" id="{6B73127A-B05E-46D4-81AA-AFCE8A41E506}"/>
              </a:ext>
            </a:extLst>
          </p:cNvPr>
          <p:cNvSpPr txBox="1"/>
          <p:nvPr/>
        </p:nvSpPr>
        <p:spPr>
          <a:xfrm>
            <a:off x="-190500" y="5867400"/>
            <a:ext cx="12573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onstantia"/>
                <a:ea typeface="+mn-ea"/>
                <a:cs typeface="+mn-cs"/>
              </a:rPr>
              <a:t>“Nicodemus, who had gone to Jesus before, and who was one of them, asked… ” (3:2). </a:t>
            </a:r>
          </a:p>
        </p:txBody>
      </p:sp>
      <p:pic>
        <p:nvPicPr>
          <p:cNvPr id="4" name="Online Media 3" title="The Gospel of John (2003 Full Movie) [HD]">
            <a:hlinkClick r:id="" action="ppaction://media"/>
            <a:extLst>
              <a:ext uri="{FF2B5EF4-FFF2-40B4-BE49-F238E27FC236}">
                <a16:creationId xmlns:a16="http://schemas.microsoft.com/office/drawing/2014/main" id="{33411EDD-CFD3-415A-8936-C147EDA92ECE}"/>
              </a:ext>
            </a:extLst>
          </p:cNvPr>
          <p:cNvPicPr>
            <a:picLocks noRot="1" noChangeAspect="1"/>
          </p:cNvPicPr>
          <p:nvPr>
            <a:videoFile r:link="rId1"/>
          </p:nvPr>
        </p:nvPicPr>
        <p:blipFill>
          <a:blip r:embed="rId3"/>
          <a:stretch>
            <a:fillRect/>
          </a:stretch>
        </p:blipFill>
        <p:spPr>
          <a:xfrm>
            <a:off x="1761067" y="857250"/>
            <a:ext cx="8906933" cy="5010150"/>
          </a:xfrm>
          <a:prstGeom prst="rect">
            <a:avLst/>
          </a:prstGeom>
        </p:spPr>
      </p:pic>
    </p:spTree>
    <p:extLst>
      <p:ext uri="{BB962C8B-B14F-4D97-AF65-F5344CB8AC3E}">
        <p14:creationId xmlns:p14="http://schemas.microsoft.com/office/powerpoint/2010/main" val="6517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4"/>
                </p:tgtEl>
              </p:cMediaNode>
            </p:video>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Gospel of John (2003 Full Movie) [HD]">
            <a:hlinkClick r:id="" action="ppaction://media"/>
            <a:extLst>
              <a:ext uri="{FF2B5EF4-FFF2-40B4-BE49-F238E27FC236}">
                <a16:creationId xmlns:a16="http://schemas.microsoft.com/office/drawing/2014/main" id="{72AD5D44-138C-4C59-AE11-A8FEF8682280}"/>
              </a:ext>
            </a:extLst>
          </p:cNvPr>
          <p:cNvPicPr>
            <a:picLocks noRot="1" noChangeAspect="1"/>
          </p:cNvPicPr>
          <p:nvPr>
            <a:videoFile r:link="rId1"/>
          </p:nvPr>
        </p:nvPicPr>
        <p:blipFill>
          <a:blip r:embed="rId3"/>
          <a:stretch>
            <a:fillRect/>
          </a:stretch>
        </p:blipFill>
        <p:spPr>
          <a:xfrm>
            <a:off x="1490133" y="990600"/>
            <a:ext cx="8940800" cy="5029200"/>
          </a:xfrm>
          <a:prstGeom prst="rect">
            <a:avLst/>
          </a:prstGeom>
        </p:spPr>
      </p:pic>
      <p:sp>
        <p:nvSpPr>
          <p:cNvPr id="3" name="TextBox 2">
            <a:extLst>
              <a:ext uri="{FF2B5EF4-FFF2-40B4-BE49-F238E27FC236}">
                <a16:creationId xmlns:a16="http://schemas.microsoft.com/office/drawing/2014/main" id="{209B6503-791C-4797-A491-379F443BBA48}"/>
              </a:ext>
            </a:extLst>
          </p:cNvPr>
          <p:cNvSpPr txBox="1"/>
          <p:nvPr/>
        </p:nvSpPr>
        <p:spPr>
          <a:xfrm>
            <a:off x="1609023" y="130314"/>
            <a:ext cx="9101667" cy="707886"/>
          </a:xfrm>
          <a:prstGeom prst="rect">
            <a:avLst/>
          </a:prstGeom>
          <a:noFill/>
        </p:spPr>
        <p:txBody>
          <a:bodyPr wrap="square" rtlCol="0">
            <a:spAutoFit/>
          </a:bodyPr>
          <a:lstStyle/>
          <a:p>
            <a:r>
              <a:rPr lang="en-US" sz="4000" dirty="0"/>
              <a:t>Light and Nicodemus, Part 3: (12:35–50) </a:t>
            </a:r>
          </a:p>
        </p:txBody>
      </p:sp>
      <p:sp>
        <p:nvSpPr>
          <p:cNvPr id="4" name="TextBox 3">
            <a:extLst>
              <a:ext uri="{FF2B5EF4-FFF2-40B4-BE49-F238E27FC236}">
                <a16:creationId xmlns:a16="http://schemas.microsoft.com/office/drawing/2014/main" id="{AB3E8BDE-E895-47C1-8EE5-51DDF2CC5565}"/>
              </a:ext>
            </a:extLst>
          </p:cNvPr>
          <p:cNvSpPr txBox="1"/>
          <p:nvPr/>
        </p:nvSpPr>
        <p:spPr>
          <a:xfrm>
            <a:off x="0" y="5881036"/>
            <a:ext cx="12192000" cy="1077218"/>
          </a:xfrm>
          <a:prstGeom prst="rect">
            <a:avLst/>
          </a:prstGeom>
          <a:noFill/>
        </p:spPr>
        <p:txBody>
          <a:bodyPr wrap="square" rtlCol="0">
            <a:spAutoFit/>
          </a:bodyPr>
          <a:lstStyle/>
          <a:p>
            <a:pPr algn="ctr"/>
            <a:r>
              <a:rPr lang="en-US" sz="3200" dirty="0"/>
              <a:t>“I have come as light into the world, so that everyone who believes in me should not remain in the darkness” (12:46).</a:t>
            </a:r>
          </a:p>
        </p:txBody>
      </p:sp>
    </p:spTree>
    <p:extLst>
      <p:ext uri="{BB962C8B-B14F-4D97-AF65-F5344CB8AC3E}">
        <p14:creationId xmlns:p14="http://schemas.microsoft.com/office/powerpoint/2010/main" val="5162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AA6-D5FF-4660-9B0F-F9B0F8628FAA}"/>
              </a:ext>
            </a:extLst>
          </p:cNvPr>
          <p:cNvSpPr>
            <a:spLocks noGrp="1"/>
          </p:cNvSpPr>
          <p:nvPr>
            <p:ph type="title"/>
          </p:nvPr>
        </p:nvSpPr>
        <p:spPr>
          <a:xfrm>
            <a:off x="609600" y="-307407"/>
            <a:ext cx="10972800" cy="1219200"/>
          </a:xfrm>
        </p:spPr>
        <p:txBody>
          <a:bodyPr>
            <a:normAutofit/>
          </a:bodyPr>
          <a:lstStyle/>
          <a:p>
            <a:pPr algn="ctr"/>
            <a:r>
              <a:rPr lang="en-US" sz="5000" dirty="0"/>
              <a:t>Light and Nicodemus, Part 4: (19:38–42) </a:t>
            </a:r>
          </a:p>
        </p:txBody>
      </p:sp>
      <p:sp>
        <p:nvSpPr>
          <p:cNvPr id="5" name="TextBox 4">
            <a:extLst>
              <a:ext uri="{FF2B5EF4-FFF2-40B4-BE49-F238E27FC236}">
                <a16:creationId xmlns:a16="http://schemas.microsoft.com/office/drawing/2014/main" id="{6B73127A-B05E-46D4-81AA-AFCE8A41E506}"/>
              </a:ext>
            </a:extLst>
          </p:cNvPr>
          <p:cNvSpPr txBox="1"/>
          <p:nvPr/>
        </p:nvSpPr>
        <p:spPr>
          <a:xfrm>
            <a:off x="-190500" y="6283699"/>
            <a:ext cx="12573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onstantia"/>
                <a:ea typeface="+mn-ea"/>
                <a:cs typeface="+mn-cs"/>
              </a:rPr>
              <a:t>“Nicodemus, who had at first come to Jesus by night, also came…” (19:39). </a:t>
            </a:r>
          </a:p>
        </p:txBody>
      </p:sp>
      <p:pic>
        <p:nvPicPr>
          <p:cNvPr id="3" name="Online Media 2" title="The Gospel of John (2003 Full Movie) [HD]">
            <a:hlinkClick r:id="" action="ppaction://media"/>
            <a:extLst>
              <a:ext uri="{FF2B5EF4-FFF2-40B4-BE49-F238E27FC236}">
                <a16:creationId xmlns:a16="http://schemas.microsoft.com/office/drawing/2014/main" id="{1DED9FBD-9C5C-4770-AA09-DDEE2C0D0BE7}"/>
              </a:ext>
            </a:extLst>
          </p:cNvPr>
          <p:cNvPicPr>
            <a:picLocks noRot="1" noChangeAspect="1"/>
          </p:cNvPicPr>
          <p:nvPr>
            <a:videoFile r:link="rId1"/>
          </p:nvPr>
        </p:nvPicPr>
        <p:blipFill>
          <a:blip r:embed="rId3"/>
          <a:stretch>
            <a:fillRect/>
          </a:stretch>
        </p:blipFill>
        <p:spPr>
          <a:xfrm>
            <a:off x="1562847" y="814387"/>
            <a:ext cx="9723220" cy="5469312"/>
          </a:xfrm>
          <a:prstGeom prst="rect">
            <a:avLst/>
          </a:prstGeom>
        </p:spPr>
      </p:pic>
    </p:spTree>
    <p:extLst>
      <p:ext uri="{BB962C8B-B14F-4D97-AF65-F5344CB8AC3E}">
        <p14:creationId xmlns:p14="http://schemas.microsoft.com/office/powerpoint/2010/main" val="104441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228600" y="1371600"/>
            <a:ext cx="12039600" cy="5715000"/>
          </a:xfrm>
        </p:spPr>
        <p:txBody>
          <a:bodyPr>
            <a:normAutofit/>
          </a:bodyPr>
          <a:lstStyle/>
          <a:p>
            <a:r>
              <a:rPr lang="en-US" sz="3900" dirty="0"/>
              <a:t>According to the Gospel of John, Nicodemus and Joseph of Arimathea hurried to prepare Jesus’ body for burial because “it was the Jewish Day of Preparation.” What do you think this means regarding the time of day and daylight? </a:t>
            </a:r>
          </a:p>
          <a:p>
            <a:r>
              <a:rPr lang="en-US" sz="3900" dirty="0"/>
              <a:t>Do you agree that Nicodemus came out of the darkness into the light of day, so to speak? Why do you say so?  </a:t>
            </a:r>
          </a:p>
          <a:p>
            <a:pPr marL="365760" lvl="1" indent="0">
              <a:buNone/>
            </a:pPr>
            <a:endParaRPr lang="en-US" sz="3200" dirty="0"/>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828800" y="0"/>
            <a:ext cx="8229600" cy="1219200"/>
          </a:xfrm>
        </p:spPr>
        <p:txBody>
          <a:bodyPr>
            <a:noAutofit/>
          </a:bodyPr>
          <a:lstStyle/>
          <a:p>
            <a:pPr algn="ctr"/>
            <a:r>
              <a:rPr lang="en-US" sz="4800" dirty="0"/>
              <a:t>Discuss</a:t>
            </a:r>
          </a:p>
        </p:txBody>
      </p:sp>
    </p:spTree>
    <p:extLst>
      <p:ext uri="{BB962C8B-B14F-4D97-AF65-F5344CB8AC3E}">
        <p14:creationId xmlns:p14="http://schemas.microsoft.com/office/powerpoint/2010/main" val="42272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258910-3E48-4F85-A33B-D253C9D3018D}"/>
              </a:ext>
            </a:extLst>
          </p:cNvPr>
          <p:cNvPicPr>
            <a:picLocks noChangeAspect="1"/>
          </p:cNvPicPr>
          <p:nvPr/>
        </p:nvPicPr>
        <p:blipFill>
          <a:blip r:embed="rId2"/>
          <a:stretch>
            <a:fillRect/>
          </a:stretch>
        </p:blipFill>
        <p:spPr>
          <a:xfrm>
            <a:off x="36576" y="45720"/>
            <a:ext cx="12571298" cy="6501611"/>
          </a:xfrm>
          <a:prstGeom prst="rect">
            <a:avLst/>
          </a:prstGeom>
        </p:spPr>
      </p:pic>
      <p:sp>
        <p:nvSpPr>
          <p:cNvPr id="3" name="TextBox 2">
            <a:extLst>
              <a:ext uri="{FF2B5EF4-FFF2-40B4-BE49-F238E27FC236}">
                <a16:creationId xmlns:a16="http://schemas.microsoft.com/office/drawing/2014/main" id="{19458883-916F-4C44-BBC9-E955A47869CE}"/>
              </a:ext>
            </a:extLst>
          </p:cNvPr>
          <p:cNvSpPr txBox="1"/>
          <p:nvPr/>
        </p:nvSpPr>
        <p:spPr>
          <a:xfrm>
            <a:off x="244513" y="45720"/>
            <a:ext cx="12155424" cy="6601807"/>
          </a:xfrm>
          <a:prstGeom prst="rect">
            <a:avLst/>
          </a:prstGeom>
          <a:noFill/>
        </p:spPr>
        <p:txBody>
          <a:bodyPr wrap="square" rtlCol="0">
            <a:spAutoFit/>
          </a:bodyPr>
          <a:lstStyle/>
          <a:p>
            <a:r>
              <a:rPr lang="en-US" sz="3600" dirty="0">
                <a:highlight>
                  <a:srgbClr val="000080"/>
                </a:highlight>
              </a:rPr>
              <a:t>Read John 11:10. On a physical level, Jews and Greeks in Jesus’ day believed that the eye emitted light rather than passively received light. (The person’s eye was believed to illuminate the person as the sun illuminated the earth.) Ability or inability to see depended not only on one’s circumstances, but on one’s internal condition: one’s belief or unbelief. </a:t>
            </a:r>
          </a:p>
          <a:p>
            <a:endParaRPr lang="en-US" sz="4500" dirty="0">
              <a:highlight>
                <a:srgbClr val="000080"/>
              </a:highlight>
            </a:endParaRPr>
          </a:p>
          <a:p>
            <a:endParaRPr lang="en-US" sz="4500" dirty="0">
              <a:highlight>
                <a:srgbClr val="000080"/>
              </a:highlight>
            </a:endParaRPr>
          </a:p>
          <a:p>
            <a:pPr algn="ctr"/>
            <a:r>
              <a:rPr lang="en-US" sz="4500" dirty="0">
                <a:highlight>
                  <a:srgbClr val="000080"/>
                </a:highlight>
              </a:rPr>
              <a:t> </a:t>
            </a:r>
            <a:r>
              <a:rPr lang="en-US" sz="3600" dirty="0">
                <a:highlight>
                  <a:srgbClr val="000080"/>
                </a:highlight>
              </a:rPr>
              <a:t>Assuming the Gospel of John presumes two kinds of “seeing,” how do you think these two kinds of seeing “work”?</a:t>
            </a:r>
          </a:p>
          <a:p>
            <a:pPr algn="ctr"/>
            <a:r>
              <a:rPr lang="en-US" sz="3600" dirty="0">
                <a:highlight>
                  <a:srgbClr val="000080"/>
                </a:highlight>
              </a:rPr>
              <a:t>Why is this important?    </a:t>
            </a:r>
          </a:p>
        </p:txBody>
      </p:sp>
    </p:spTree>
    <p:extLst>
      <p:ext uri="{BB962C8B-B14F-4D97-AF65-F5344CB8AC3E}">
        <p14:creationId xmlns:p14="http://schemas.microsoft.com/office/powerpoint/2010/main" val="11380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hepherds">
            <a:extLst>
              <a:ext uri="{FF2B5EF4-FFF2-40B4-BE49-F238E27FC236}">
                <a16:creationId xmlns:a16="http://schemas.microsoft.com/office/drawing/2014/main" id="{C7FB2902-2A88-40FC-A91F-088CD10DC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8801100" cy="5870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3ACB5-9A3E-49BD-A75F-4FAA938B4147}"/>
              </a:ext>
            </a:extLst>
          </p:cNvPr>
          <p:cNvSpPr>
            <a:spLocks noGrp="1"/>
          </p:cNvSpPr>
          <p:nvPr>
            <p:ph type="title"/>
          </p:nvPr>
        </p:nvSpPr>
        <p:spPr>
          <a:xfrm>
            <a:off x="609600" y="-381000"/>
            <a:ext cx="10972800" cy="1219200"/>
          </a:xfrm>
        </p:spPr>
        <p:txBody>
          <a:bodyPr/>
          <a:lstStyle/>
          <a:p>
            <a:pPr algn="ctr"/>
            <a:r>
              <a:rPr lang="en-US" dirty="0">
                <a:highlight>
                  <a:srgbClr val="000000"/>
                </a:highlight>
              </a:rPr>
              <a:t>For Next Week  Read </a:t>
            </a:r>
            <a:r>
              <a:rPr lang="en-US">
                <a:highlight>
                  <a:srgbClr val="000000"/>
                </a:highlight>
              </a:rPr>
              <a:t>John 10:1–39 </a:t>
            </a:r>
            <a:endParaRPr lang="en-US" dirty="0">
              <a:highlight>
                <a:srgbClr val="000000"/>
              </a:highlight>
            </a:endParaRPr>
          </a:p>
        </p:txBody>
      </p:sp>
      <p:sp>
        <p:nvSpPr>
          <p:cNvPr id="3" name="TextBox 2">
            <a:extLst>
              <a:ext uri="{FF2B5EF4-FFF2-40B4-BE49-F238E27FC236}">
                <a16:creationId xmlns:a16="http://schemas.microsoft.com/office/drawing/2014/main" id="{9B1A6737-971D-4C05-8586-78D65D98A1AF}"/>
              </a:ext>
            </a:extLst>
          </p:cNvPr>
          <p:cNvSpPr txBox="1"/>
          <p:nvPr/>
        </p:nvSpPr>
        <p:spPr>
          <a:xfrm>
            <a:off x="1828800" y="5791200"/>
            <a:ext cx="9220200" cy="677108"/>
          </a:xfrm>
          <a:prstGeom prst="rect">
            <a:avLst/>
          </a:prstGeom>
          <a:noFill/>
        </p:spPr>
        <p:txBody>
          <a:bodyPr wrap="square" rtlCol="0">
            <a:spAutoFit/>
          </a:bodyPr>
          <a:lstStyle/>
          <a:p>
            <a:pPr algn="ctr"/>
            <a:r>
              <a:rPr lang="en-US" sz="3800" dirty="0">
                <a:highlight>
                  <a:srgbClr val="000000"/>
                </a:highlight>
              </a:rPr>
              <a:t>The Good Shepherd</a:t>
            </a:r>
          </a:p>
        </p:txBody>
      </p:sp>
    </p:spTree>
    <p:extLst>
      <p:ext uri="{BB962C8B-B14F-4D97-AF65-F5344CB8AC3E}">
        <p14:creationId xmlns:p14="http://schemas.microsoft.com/office/powerpoint/2010/main" val="31528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randombar(horizontal)">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3352D1-0C6E-49C8-9851-D270FD4F7150}"/>
              </a:ext>
            </a:extLst>
          </p:cNvPr>
          <p:cNvPicPr>
            <a:picLocks noChangeAspect="1"/>
          </p:cNvPicPr>
          <p:nvPr/>
        </p:nvPicPr>
        <p:blipFill>
          <a:blip r:embed="rId2"/>
          <a:stretch>
            <a:fillRect/>
          </a:stretch>
        </p:blipFill>
        <p:spPr>
          <a:xfrm>
            <a:off x="0" y="-152400"/>
            <a:ext cx="12192000" cy="6858000"/>
          </a:xfrm>
          <a:prstGeom prst="rect">
            <a:avLst/>
          </a:prstGeom>
        </p:spPr>
      </p:pic>
      <p:cxnSp>
        <p:nvCxnSpPr>
          <p:cNvPr id="5" name="Straight Arrow Connector 4">
            <a:extLst>
              <a:ext uri="{FF2B5EF4-FFF2-40B4-BE49-F238E27FC236}">
                <a16:creationId xmlns:a16="http://schemas.microsoft.com/office/drawing/2014/main" id="{03A0376C-6A20-4A02-8C22-9BE315FEAB66}"/>
              </a:ext>
            </a:extLst>
          </p:cNvPr>
          <p:cNvCxnSpPr>
            <a:cxnSpLocks/>
          </p:cNvCxnSpPr>
          <p:nvPr/>
        </p:nvCxnSpPr>
        <p:spPr>
          <a:xfrm flipH="1" flipV="1">
            <a:off x="6096000" y="2133600"/>
            <a:ext cx="3886200" cy="1600200"/>
          </a:xfrm>
          <a:prstGeom prst="straightConnector1">
            <a:avLst/>
          </a:prstGeom>
          <a:ln w="5715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025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2.22222E-6 L 0.00313 0.18333 " pathEditMode="relative" rAng="0" ptsTypes="AA">
                                      <p:cBhvr>
                                        <p:cTn id="19" dur="2000" fill="hold"/>
                                        <p:tgtEl>
                                          <p:spTgt spid="5"/>
                                        </p:tgtEl>
                                        <p:attrNameLst>
                                          <p:attrName>ppt_x</p:attrName>
                                          <p:attrName>ppt_y</p:attrName>
                                        </p:attrNameLst>
                                      </p:cBhvr>
                                      <p:rCtr x="156" y="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86B-8842-445E-A8F6-DD88964CFC75}"/>
              </a:ext>
            </a:extLst>
          </p:cNvPr>
          <p:cNvSpPr>
            <a:spLocks noGrp="1"/>
          </p:cNvSpPr>
          <p:nvPr>
            <p:ph type="title"/>
          </p:nvPr>
        </p:nvSpPr>
        <p:spPr/>
        <p:txBody>
          <a:bodyPr/>
          <a:lstStyle/>
          <a:p>
            <a:r>
              <a:rPr lang="en-US" sz="5400" dirty="0">
                <a:solidFill>
                  <a:schemeClr val="tx2"/>
                </a:solidFill>
              </a:rPr>
              <a:t>“Bread of Life”</a:t>
            </a:r>
          </a:p>
        </p:txBody>
      </p:sp>
      <p:sp>
        <p:nvSpPr>
          <p:cNvPr id="3" name="Text Placeholder 2">
            <a:extLst>
              <a:ext uri="{FF2B5EF4-FFF2-40B4-BE49-F238E27FC236}">
                <a16:creationId xmlns:a16="http://schemas.microsoft.com/office/drawing/2014/main" id="{3C998992-4E86-40DD-A5E0-FCA6B1CC4B64}"/>
              </a:ext>
            </a:extLst>
          </p:cNvPr>
          <p:cNvSpPr>
            <a:spLocks noGrp="1"/>
          </p:cNvSpPr>
          <p:nvPr>
            <p:ph type="body" idx="1"/>
          </p:nvPr>
        </p:nvSpPr>
        <p:spPr/>
        <p:txBody>
          <a:bodyPr>
            <a:normAutofit/>
          </a:bodyPr>
          <a:lstStyle/>
          <a:p>
            <a:r>
              <a:rPr lang="en-US" sz="4400" dirty="0"/>
              <a:t>John 4:1–30 &amp; 7:37–39 </a:t>
            </a:r>
          </a:p>
        </p:txBody>
      </p:sp>
      <p:sp>
        <p:nvSpPr>
          <p:cNvPr id="4" name="TextBox 3">
            <a:extLst>
              <a:ext uri="{FF2B5EF4-FFF2-40B4-BE49-F238E27FC236}">
                <a16:creationId xmlns:a16="http://schemas.microsoft.com/office/drawing/2014/main" id="{EA7A7705-6138-48AB-9995-91C2AB387966}"/>
              </a:ext>
            </a:extLst>
          </p:cNvPr>
          <p:cNvSpPr txBox="1"/>
          <p:nvPr/>
        </p:nvSpPr>
        <p:spPr>
          <a:xfrm>
            <a:off x="3124200" y="624396"/>
            <a:ext cx="5638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5" name="TextBox 4">
            <a:extLst>
              <a:ext uri="{FF2B5EF4-FFF2-40B4-BE49-F238E27FC236}">
                <a16:creationId xmlns:a16="http://schemas.microsoft.com/office/drawing/2014/main" id="{F7C993FC-DAF7-4A37-9D43-20B5024757BE}"/>
              </a:ext>
            </a:extLst>
          </p:cNvPr>
          <p:cNvSpPr txBox="1"/>
          <p:nvPr/>
        </p:nvSpPr>
        <p:spPr>
          <a:xfrm>
            <a:off x="3657600" y="716728"/>
            <a:ext cx="4572000" cy="1015663"/>
          </a:xfrm>
          <a:prstGeom prst="rect">
            <a:avLst/>
          </a:prstGeom>
          <a:noFill/>
        </p:spPr>
        <p:txBody>
          <a:bodyPr wrap="square" rtlCol="0">
            <a:spAutoFit/>
          </a:bodyPr>
          <a:lstStyle/>
          <a:p>
            <a:pPr algn="ctr"/>
            <a:r>
              <a:rPr lang="en-US" sz="6000" dirty="0"/>
              <a:t>Review</a:t>
            </a:r>
          </a:p>
        </p:txBody>
      </p:sp>
    </p:spTree>
    <p:extLst>
      <p:ext uri="{BB962C8B-B14F-4D97-AF65-F5344CB8AC3E}">
        <p14:creationId xmlns:p14="http://schemas.microsoft.com/office/powerpoint/2010/main" val="36822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7" presetClass="entr" presetSubtype="0"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esus multiplies loaves&quot;">
            <a:extLst>
              <a:ext uri="{FF2B5EF4-FFF2-40B4-BE49-F238E27FC236}">
                <a16:creationId xmlns:a16="http://schemas.microsoft.com/office/drawing/2014/main" id="{B06E12CB-60D6-4AFA-A8D5-2406C2A3D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9525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760ED4-BEFB-4181-A149-780ACDD43D39}"/>
              </a:ext>
            </a:extLst>
          </p:cNvPr>
          <p:cNvSpPr txBox="1"/>
          <p:nvPr/>
        </p:nvSpPr>
        <p:spPr>
          <a:xfrm>
            <a:off x="457200" y="3733800"/>
            <a:ext cx="11506200" cy="1508105"/>
          </a:xfrm>
          <a:prstGeom prst="rect">
            <a:avLst/>
          </a:prstGeom>
          <a:noFill/>
        </p:spPr>
        <p:txBody>
          <a:bodyPr wrap="square" rtlCol="0">
            <a:spAutoFit/>
          </a:bodyPr>
          <a:lstStyle/>
          <a:p>
            <a:pPr algn="ctr"/>
            <a:r>
              <a:rPr lang="en-US" sz="4600" dirty="0">
                <a:highlight>
                  <a:srgbClr val="000000"/>
                </a:highlight>
              </a:rPr>
              <a:t>The bread of life image in John is associated with a “sign” containing bread</a:t>
            </a:r>
          </a:p>
        </p:txBody>
      </p:sp>
    </p:spTree>
    <p:extLst>
      <p:ext uri="{BB962C8B-B14F-4D97-AF65-F5344CB8AC3E}">
        <p14:creationId xmlns:p14="http://schemas.microsoft.com/office/powerpoint/2010/main" val="1864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Understanding signs and symbolic actions</a:t>
            </a:r>
          </a:p>
        </p:txBody>
      </p:sp>
      <p:sp>
        <p:nvSpPr>
          <p:cNvPr id="3" name="Content Placeholder 2"/>
          <p:cNvSpPr>
            <a:spLocks noGrp="1"/>
          </p:cNvSpPr>
          <p:nvPr>
            <p:ph idx="1"/>
          </p:nvPr>
        </p:nvSpPr>
        <p:spPr>
          <a:xfrm>
            <a:off x="-228600" y="1371600"/>
            <a:ext cx="12344400" cy="5715000"/>
          </a:xfrm>
        </p:spPr>
        <p:txBody>
          <a:bodyPr>
            <a:normAutofit/>
          </a:bodyPr>
          <a:lstStyle/>
          <a:p>
            <a:pPr lvl="1"/>
            <a:r>
              <a:rPr lang="en-US" sz="3200" dirty="0">
                <a:highlight>
                  <a:srgbClr val="FF0000"/>
                </a:highlight>
              </a:rPr>
              <a:t>Allusions to Jesus’ </a:t>
            </a:r>
            <a:r>
              <a:rPr lang="en-US" sz="3200" u="sng" dirty="0">
                <a:highlight>
                  <a:srgbClr val="FF0000"/>
                </a:highlight>
              </a:rPr>
              <a:t>death and resurrection</a:t>
            </a:r>
            <a:r>
              <a:rPr lang="en-US" sz="3200" dirty="0"/>
              <a:t> appear in each of the symbolic actions, so that Jesus’ death and resurrection disclose the significance of earlier actions, and earlier actions help readers discern the meaning of Jesus’ suffering and death. </a:t>
            </a:r>
          </a:p>
          <a:p>
            <a:pPr lvl="1"/>
            <a:r>
              <a:rPr lang="en-US" sz="3200" u="sng" dirty="0">
                <a:highlight>
                  <a:srgbClr val="FF0000"/>
                </a:highlight>
              </a:rPr>
              <a:t>Conversations and discourses  </a:t>
            </a:r>
            <a:r>
              <a:rPr lang="en-US" sz="3200" dirty="0"/>
              <a:t>We will see what Jesus does here in light of His “bread of life discourse”</a:t>
            </a:r>
          </a:p>
          <a:p>
            <a:pPr lvl="1"/>
            <a:r>
              <a:rPr lang="en-US" sz="3200" dirty="0"/>
              <a:t>Actions appropriate and redefine associations with </a:t>
            </a:r>
            <a:r>
              <a:rPr lang="en-US" sz="3200" u="sng" dirty="0">
                <a:highlight>
                  <a:srgbClr val="FF0000"/>
                </a:highlight>
              </a:rPr>
              <a:t>images connected with the action</a:t>
            </a:r>
            <a:r>
              <a:rPr lang="en-US" sz="3200" dirty="0">
                <a:highlight>
                  <a:srgbClr val="FF0000"/>
                </a:highlight>
              </a:rPr>
              <a:t> </a:t>
            </a:r>
            <a:r>
              <a:rPr lang="en-US" sz="3200" dirty="0"/>
              <a:t>(in this case, eating “bread” until satisfied seems to indicate something </a:t>
            </a:r>
            <a:r>
              <a:rPr lang="en-US" sz="3200" dirty="0" err="1"/>
              <a:t>imporant</a:t>
            </a:r>
            <a:r>
              <a:rPr lang="en-US" sz="3200" dirty="0"/>
              <a:t>) </a:t>
            </a:r>
          </a:p>
          <a:p>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228600" y="1371600"/>
            <a:ext cx="12039600" cy="5715000"/>
          </a:xfrm>
        </p:spPr>
        <p:txBody>
          <a:bodyPr>
            <a:normAutofit fontScale="92500" lnSpcReduction="10000"/>
          </a:bodyPr>
          <a:lstStyle/>
          <a:p>
            <a:r>
              <a:rPr lang="en-US" sz="3900" dirty="0"/>
              <a:t>“When the people saw the sign that [Jesus] had done, they said, ‘This is indeed the Prophet who is to come into </a:t>
            </a:r>
            <a:r>
              <a:rPr lang="en-US" sz="3900"/>
              <a:t>the world.’ </a:t>
            </a:r>
            <a:r>
              <a:rPr lang="en-US" sz="3900" dirty="0"/>
              <a:t>Perceiving then that they were about to come and take him by force to make him king, Jesus withdrew…” (6:14-15) </a:t>
            </a:r>
          </a:p>
          <a:p>
            <a:r>
              <a:rPr lang="en-US" sz="3900" dirty="0"/>
              <a:t>What is meant by “the Prophet”?  See </a:t>
            </a:r>
            <a:r>
              <a:rPr lang="en-US" sz="3900" dirty="0" err="1"/>
              <a:t>Deut</a:t>
            </a:r>
            <a:r>
              <a:rPr lang="en-US" sz="3900" dirty="0"/>
              <a:t> 18:15–18. </a:t>
            </a:r>
          </a:p>
          <a:p>
            <a:r>
              <a:rPr lang="en-US" sz="3900" dirty="0"/>
              <a:t>Review what we learned about the motif of misunderstanding in John’s Gospel. What does such misunderstanding lead us to see about the crowd? About Jesus?    </a:t>
            </a:r>
          </a:p>
          <a:p>
            <a:pPr marL="365760" lvl="1" indent="0">
              <a:buNone/>
            </a:pPr>
            <a:endParaRPr lang="en-US" sz="3200" dirty="0"/>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828800" y="0"/>
            <a:ext cx="8229600" cy="1219200"/>
          </a:xfrm>
        </p:spPr>
        <p:txBody>
          <a:bodyPr>
            <a:noAutofit/>
          </a:bodyPr>
          <a:lstStyle/>
          <a:p>
            <a:pPr algn="ctr"/>
            <a:r>
              <a:rPr lang="en-US" sz="4800" dirty="0"/>
              <a:t>A New Moses?</a:t>
            </a:r>
          </a:p>
        </p:txBody>
      </p:sp>
    </p:spTree>
    <p:extLst>
      <p:ext uri="{BB962C8B-B14F-4D97-AF65-F5344CB8AC3E}">
        <p14:creationId xmlns:p14="http://schemas.microsoft.com/office/powerpoint/2010/main" val="14274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FA1557-F6B0-4A96-9215-25AD126B6ED9}"/>
              </a:ext>
            </a:extLst>
          </p:cNvPr>
          <p:cNvSpPr txBox="1"/>
          <p:nvPr/>
        </p:nvSpPr>
        <p:spPr>
          <a:xfrm>
            <a:off x="1371600" y="1455509"/>
            <a:ext cx="10439400" cy="4708981"/>
          </a:xfrm>
          <a:prstGeom prst="rect">
            <a:avLst/>
          </a:prstGeom>
          <a:noFill/>
        </p:spPr>
        <p:txBody>
          <a:bodyPr wrap="square" rtlCol="0">
            <a:spAutoFit/>
          </a:bodyPr>
          <a:lstStyle/>
          <a:p>
            <a:r>
              <a:rPr lang="en-US" sz="6000" dirty="0"/>
              <a:t>When Jesus tells His listeners that unless they “eat [His] flesh and drink [His] blood” they have no life in them (6:53), what is He talking about?   </a:t>
            </a:r>
          </a:p>
        </p:txBody>
      </p:sp>
      <p:pic>
        <p:nvPicPr>
          <p:cNvPr id="3" name="Picture 2" descr="A close up of a glass vase on a table&#10;&#10;Description automatically generated">
            <a:extLst>
              <a:ext uri="{FF2B5EF4-FFF2-40B4-BE49-F238E27FC236}">
                <a16:creationId xmlns:a16="http://schemas.microsoft.com/office/drawing/2014/main" id="{19414742-26B1-4E65-8837-56249A2BD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2" y="1732184"/>
            <a:ext cx="6885482" cy="4590321"/>
          </a:xfrm>
          <a:prstGeom prst="rect">
            <a:avLst/>
          </a:prstGeom>
        </p:spPr>
      </p:pic>
      <p:pic>
        <p:nvPicPr>
          <p:cNvPr id="5" name="Picture 4" descr="A picture containing indoor, wooden, table, sitting&#10;&#10;Description automatically generated">
            <a:extLst>
              <a:ext uri="{FF2B5EF4-FFF2-40B4-BE49-F238E27FC236}">
                <a16:creationId xmlns:a16="http://schemas.microsoft.com/office/drawing/2014/main" id="{0F111A09-DFEC-41A9-A800-DECA11910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774" y="-21236"/>
            <a:ext cx="7296150" cy="3891280"/>
          </a:xfrm>
          <a:prstGeom prst="rect">
            <a:avLst/>
          </a:prstGeom>
        </p:spPr>
      </p:pic>
      <p:sp>
        <p:nvSpPr>
          <p:cNvPr id="6" name="TextBox 5">
            <a:extLst>
              <a:ext uri="{FF2B5EF4-FFF2-40B4-BE49-F238E27FC236}">
                <a16:creationId xmlns:a16="http://schemas.microsoft.com/office/drawing/2014/main" id="{2C1ED394-973E-4CB5-ABD4-90B960EC9B8B}"/>
              </a:ext>
            </a:extLst>
          </p:cNvPr>
          <p:cNvSpPr txBox="1"/>
          <p:nvPr/>
        </p:nvSpPr>
        <p:spPr>
          <a:xfrm>
            <a:off x="968115" y="143332"/>
            <a:ext cx="5486400" cy="2308324"/>
          </a:xfrm>
          <a:prstGeom prst="rect">
            <a:avLst/>
          </a:prstGeom>
          <a:noFill/>
        </p:spPr>
        <p:txBody>
          <a:bodyPr wrap="square" rtlCol="0">
            <a:spAutoFit/>
          </a:bodyPr>
          <a:lstStyle/>
          <a:p>
            <a:r>
              <a:rPr lang="en-US" sz="4800" dirty="0">
                <a:highlight>
                  <a:srgbClr val="800000"/>
                </a:highlight>
              </a:rPr>
              <a:t>Do you believe Jesus is describing His Word as food….</a:t>
            </a:r>
          </a:p>
        </p:txBody>
      </p:sp>
      <p:sp>
        <p:nvSpPr>
          <p:cNvPr id="7" name="TextBox 6">
            <a:extLst>
              <a:ext uri="{FF2B5EF4-FFF2-40B4-BE49-F238E27FC236}">
                <a16:creationId xmlns:a16="http://schemas.microsoft.com/office/drawing/2014/main" id="{F68174F8-24B5-4FE8-9C79-AF2D9AD4FF04}"/>
              </a:ext>
            </a:extLst>
          </p:cNvPr>
          <p:cNvSpPr txBox="1"/>
          <p:nvPr/>
        </p:nvSpPr>
        <p:spPr>
          <a:xfrm>
            <a:off x="6558821" y="3809999"/>
            <a:ext cx="5722651" cy="2308324"/>
          </a:xfrm>
          <a:prstGeom prst="rect">
            <a:avLst/>
          </a:prstGeom>
          <a:noFill/>
        </p:spPr>
        <p:txBody>
          <a:bodyPr wrap="square" rtlCol="0">
            <a:spAutoFit/>
          </a:bodyPr>
          <a:lstStyle/>
          <a:p>
            <a:r>
              <a:rPr lang="en-US" sz="4800" dirty="0">
                <a:highlight>
                  <a:srgbClr val="800000"/>
                </a:highlight>
              </a:rPr>
              <a:t>Or is He talking about the blessing of Holy Communion? </a:t>
            </a:r>
          </a:p>
        </p:txBody>
      </p:sp>
    </p:spTree>
    <p:extLst>
      <p:ext uri="{BB962C8B-B14F-4D97-AF65-F5344CB8AC3E}">
        <p14:creationId xmlns:p14="http://schemas.microsoft.com/office/powerpoint/2010/main" val="71096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9"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3"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043A8-6BBE-4F54-841D-8CEAB116873E}"/>
              </a:ext>
            </a:extLst>
          </p:cNvPr>
          <p:cNvSpPr>
            <a:spLocks noGrp="1"/>
          </p:cNvSpPr>
          <p:nvPr>
            <p:ph idx="1"/>
          </p:nvPr>
        </p:nvSpPr>
        <p:spPr>
          <a:xfrm>
            <a:off x="304800" y="1295400"/>
            <a:ext cx="5410200" cy="5410200"/>
          </a:xfrm>
        </p:spPr>
        <p:txBody>
          <a:bodyPr>
            <a:noAutofit/>
          </a:bodyPr>
          <a:lstStyle/>
          <a:p>
            <a:r>
              <a:rPr lang="en-US" sz="3500" dirty="0"/>
              <a:t>Interest is in food that perishes (6:27)</a:t>
            </a:r>
          </a:p>
          <a:p>
            <a:r>
              <a:rPr lang="en-US" sz="3500" dirty="0"/>
              <a:t>Interest is in making Jesus a king by force (6:15)</a:t>
            </a:r>
          </a:p>
          <a:p>
            <a:r>
              <a:rPr lang="en-US" sz="3500" dirty="0"/>
              <a:t>Focus on Moses as the “He” who gives bread (6:32)</a:t>
            </a:r>
          </a:p>
          <a:p>
            <a:r>
              <a:rPr lang="en-US" sz="3500" dirty="0"/>
              <a:t>Do not remain with Jesus, but fall away (6:60–66) </a:t>
            </a:r>
          </a:p>
        </p:txBody>
      </p:sp>
      <p:sp>
        <p:nvSpPr>
          <p:cNvPr id="3" name="Title 2">
            <a:extLst>
              <a:ext uri="{FF2B5EF4-FFF2-40B4-BE49-F238E27FC236}">
                <a16:creationId xmlns:a16="http://schemas.microsoft.com/office/drawing/2014/main" id="{CDCB34A9-9AFB-406E-8615-15045FA2CF1C}"/>
              </a:ext>
            </a:extLst>
          </p:cNvPr>
          <p:cNvSpPr>
            <a:spLocks noGrp="1"/>
          </p:cNvSpPr>
          <p:nvPr>
            <p:ph type="title"/>
          </p:nvPr>
        </p:nvSpPr>
        <p:spPr>
          <a:xfrm>
            <a:off x="1066800" y="76200"/>
            <a:ext cx="9525000" cy="1219200"/>
          </a:xfrm>
        </p:spPr>
        <p:txBody>
          <a:bodyPr>
            <a:noAutofit/>
          </a:bodyPr>
          <a:lstStyle/>
          <a:p>
            <a:pPr algn="ctr"/>
            <a:r>
              <a:rPr lang="en-US" dirty="0"/>
              <a:t>Two Kinds of Bread/Two Kinds of Listeners </a:t>
            </a:r>
          </a:p>
        </p:txBody>
      </p:sp>
      <p:sp>
        <p:nvSpPr>
          <p:cNvPr id="4" name="TextBox 3">
            <a:extLst>
              <a:ext uri="{FF2B5EF4-FFF2-40B4-BE49-F238E27FC236}">
                <a16:creationId xmlns:a16="http://schemas.microsoft.com/office/drawing/2014/main" id="{30F25802-073D-468B-9602-80705D1464B0}"/>
              </a:ext>
            </a:extLst>
          </p:cNvPr>
          <p:cNvSpPr txBox="1"/>
          <p:nvPr/>
        </p:nvSpPr>
        <p:spPr>
          <a:xfrm>
            <a:off x="5715000" y="1295400"/>
            <a:ext cx="5943600" cy="5632311"/>
          </a:xfrm>
          <a:prstGeom prst="rect">
            <a:avLst/>
          </a:prstGeom>
          <a:noFill/>
        </p:spPr>
        <p:txBody>
          <a:bodyPr wrap="square" rtlCol="0">
            <a:spAutoFit/>
          </a:bodyPr>
          <a:lstStyle/>
          <a:p>
            <a:pPr marL="571500" indent="-571500">
              <a:buClr>
                <a:schemeClr val="accent2"/>
              </a:buClr>
              <a:buSzPct val="110000"/>
              <a:buFont typeface="Arial" panose="020B0604020202020204" pitchFamily="34" charset="0"/>
              <a:buChar char="•"/>
            </a:pPr>
            <a:r>
              <a:rPr lang="en-US" sz="3600" dirty="0"/>
              <a:t>Interest is in food that endures (6:68)</a:t>
            </a:r>
          </a:p>
          <a:p>
            <a:pPr marL="571500" indent="-571500">
              <a:buClr>
                <a:schemeClr val="accent2"/>
              </a:buClr>
              <a:buSzPct val="110000"/>
              <a:buFont typeface="Arial" panose="020B0604020202020204" pitchFamily="34" charset="0"/>
              <a:buChar char="•"/>
            </a:pPr>
            <a:r>
              <a:rPr lang="en-US" sz="3600" dirty="0"/>
              <a:t>Interest is in receiving Jesus (6:21)</a:t>
            </a:r>
          </a:p>
          <a:p>
            <a:pPr marL="571500" indent="-571500">
              <a:buClr>
                <a:schemeClr val="accent2"/>
              </a:buClr>
              <a:buSzPct val="110000"/>
              <a:buFont typeface="Arial" panose="020B0604020202020204" pitchFamily="34" charset="0"/>
              <a:buChar char="•"/>
            </a:pPr>
            <a:r>
              <a:rPr lang="en-US" sz="3600" dirty="0"/>
              <a:t>Focus on the Father as the “He” who gives bread (6:32)</a:t>
            </a:r>
          </a:p>
          <a:p>
            <a:pPr marL="571500" indent="-571500">
              <a:buClr>
                <a:schemeClr val="accent2"/>
              </a:buClr>
              <a:buSzPct val="110000"/>
              <a:buFont typeface="Arial" panose="020B0604020202020204" pitchFamily="34" charset="0"/>
              <a:buChar char="•"/>
            </a:pPr>
            <a:r>
              <a:rPr lang="en-US" sz="3600" dirty="0"/>
              <a:t>Remain with Jesus, for He has the words of eternal life (6:68)</a:t>
            </a:r>
          </a:p>
        </p:txBody>
      </p:sp>
    </p:spTree>
    <p:extLst>
      <p:ext uri="{BB962C8B-B14F-4D97-AF65-F5344CB8AC3E}">
        <p14:creationId xmlns:p14="http://schemas.microsoft.com/office/powerpoint/2010/main" val="3214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1268</Words>
  <Application>Microsoft Office PowerPoint</Application>
  <PresentationFormat>Widescreen</PresentationFormat>
  <Paragraphs>80</Paragraphs>
  <Slides>25</Slides>
  <Notes>3</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Constantia</vt:lpstr>
      <vt:lpstr>Wingdings 2</vt:lpstr>
      <vt:lpstr>Paper</vt:lpstr>
      <vt:lpstr> Session 5  Gospel of John Class February 9, 2020</vt:lpstr>
      <vt:lpstr>How to Find Past Class Notes</vt:lpstr>
      <vt:lpstr>PowerPoint Presentation</vt:lpstr>
      <vt:lpstr>“Bread of Life”</vt:lpstr>
      <vt:lpstr>PowerPoint Presentation</vt:lpstr>
      <vt:lpstr>Understanding signs and symbolic actions</vt:lpstr>
      <vt:lpstr>A New Moses?</vt:lpstr>
      <vt:lpstr>PowerPoint Presentation</vt:lpstr>
      <vt:lpstr>Two Kinds of Bread/Two Kinds of Listeners </vt:lpstr>
      <vt:lpstr>PowerPoint Presentation</vt:lpstr>
      <vt:lpstr>“Light of the World”</vt:lpstr>
      <vt:lpstr>Feast of Tabernacles (Booths), Part 2</vt:lpstr>
      <vt:lpstr>PowerPoint Presentation</vt:lpstr>
      <vt:lpstr>PowerPoint Presentation</vt:lpstr>
      <vt:lpstr>PowerPoint Presentation</vt:lpstr>
      <vt:lpstr>Seeing but “Blind”/Blind but “Seeing”: John’s Use of Situational &amp; Dramatic Irony</vt:lpstr>
      <vt:lpstr>Understanding signs and symbolic actions</vt:lpstr>
      <vt:lpstr>PowerPoint Presentation</vt:lpstr>
      <vt:lpstr>Light and Nicodemus, Part 1: 3:1–21 </vt:lpstr>
      <vt:lpstr>Light and Nicodemus, Part 2: (7:45–52)</vt:lpstr>
      <vt:lpstr>PowerPoint Presentation</vt:lpstr>
      <vt:lpstr>Light and Nicodemus, Part 4: (19:38–42) </vt:lpstr>
      <vt:lpstr>Discuss</vt:lpstr>
      <vt:lpstr>PowerPoint Presentation</vt:lpstr>
      <vt:lpstr>For Next Week  Read John 10:1–39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2018-03-01T12:00:43Z</dcterms:created>
  <dcterms:modified xsi:type="dcterms:W3CDTF">2020-02-09T03:39:44Z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