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9"/>
  </p:notesMasterIdLst>
  <p:sldIdLst>
    <p:sldId id="256" r:id="rId3"/>
    <p:sldId id="326" r:id="rId4"/>
    <p:sldId id="335" r:id="rId5"/>
    <p:sldId id="336" r:id="rId6"/>
    <p:sldId id="337" r:id="rId7"/>
    <p:sldId id="338" r:id="rId8"/>
    <p:sldId id="339" r:id="rId9"/>
    <p:sldId id="332" r:id="rId10"/>
    <p:sldId id="340" r:id="rId11"/>
    <p:sldId id="342" r:id="rId12"/>
    <p:sldId id="347" r:id="rId13"/>
    <p:sldId id="349" r:id="rId14"/>
    <p:sldId id="341" r:id="rId15"/>
    <p:sldId id="346" r:id="rId16"/>
    <p:sldId id="344" r:id="rId17"/>
    <p:sldId id="350" r:id="rId18"/>
    <p:sldId id="343" r:id="rId19"/>
    <p:sldId id="352" r:id="rId20"/>
    <p:sldId id="353" r:id="rId21"/>
    <p:sldId id="354" r:id="rId22"/>
    <p:sldId id="351" r:id="rId23"/>
    <p:sldId id="356" r:id="rId24"/>
    <p:sldId id="355" r:id="rId25"/>
    <p:sldId id="357" r:id="rId26"/>
    <p:sldId id="358" r:id="rId27"/>
    <p:sldId id="3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7A364-07DF-4D87-A157-2047E60A5E42}" v="3809" dt="2020-02-17T13:38:27.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4" autoAdjust="0"/>
    <p:restoredTop sz="94615" autoAdjust="0"/>
  </p:normalViewPr>
  <p:slideViewPr>
    <p:cSldViewPr>
      <p:cViewPr varScale="1">
        <p:scale>
          <a:sx n="64" d="100"/>
          <a:sy n="64" d="100"/>
        </p:scale>
        <p:origin x="60" y="57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2/13/2020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73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167DB-EFF0-400D-96A1-6799F871DE5B}" type="slidenum">
              <a:rPr lang="en-US" smtClean="0"/>
              <a:pPr/>
              <a:t>9</a:t>
            </a:fld>
            <a:endParaRPr lang="en-US"/>
          </a:p>
        </p:txBody>
      </p:sp>
    </p:spTree>
    <p:extLst>
      <p:ext uri="{BB962C8B-B14F-4D97-AF65-F5344CB8AC3E}">
        <p14:creationId xmlns:p14="http://schemas.microsoft.com/office/powerpoint/2010/main" val="147669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sz="1800"/>
          </a:p>
        </p:txBody>
      </p:sp>
      <p:sp>
        <p:nvSpPr>
          <p:cNvPr id="15" name="Date Placeholder 14"/>
          <p:cNvSpPr>
            <a:spLocks noGrp="1"/>
          </p:cNvSpPr>
          <p:nvPr>
            <p:ph type="dt" sz="half" idx="10"/>
          </p:nvPr>
        </p:nvSpPr>
        <p:spPr/>
        <p:txBody>
          <a:bodyPr/>
          <a:lstStyle/>
          <a:p>
            <a:fld id="{DCFA480D-CB17-4C49-BB2A-C7514E1C7CEA}" type="datetimeFigureOut">
              <a:rPr lang="en-US" smtClean="0"/>
              <a:pPr/>
              <a:t>2/13/2020</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2/13/2020</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914400" y="3505200"/>
            <a:ext cx="105664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914400" y="4958864"/>
            <a:ext cx="105664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609600" y="1524000"/>
            <a:ext cx="541324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6197600" y="1524000"/>
            <a:ext cx="541324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2/13/2020</a:t>
            </a:fld>
            <a:endParaRPr lang="en-US" dirty="0"/>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32" name="Content Placeholder 31"/>
          <p:cNvSpPr>
            <a:spLocks noGrp="1"/>
          </p:cNvSpPr>
          <p:nvPr>
            <p:ph sz="half" idx="2"/>
          </p:nvPr>
        </p:nvSpPr>
        <p:spPr>
          <a:xfrm>
            <a:off x="609600" y="2201896"/>
            <a:ext cx="53848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6199717" y="2201896"/>
            <a:ext cx="53848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2/13/2020</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2/13/2020</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2/13/2020</a:t>
            </a:fld>
            <a:endParaRPr lang="en-US" sz="1200" dirty="0">
              <a:solidFill>
                <a:schemeClr val="tx2"/>
              </a:solidFill>
            </a:endParaRPr>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KdYaHZHMGDM?start=5011&amp;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KdYaHZHMGDM?start=5386&amp;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KdYaHZHMGDM?start=8508&amp;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KdYaHZHMGDM?start=10189&amp;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solidFill>
                  <a:schemeClr val="tx1"/>
                </a:solidFill>
              </a:rPr>
            </a:br>
            <a:r>
              <a:rPr lang="en-US" dirty="0">
                <a:solidFill>
                  <a:schemeClr val="tx1"/>
                </a:solidFill>
              </a:rPr>
              <a:t>Session 6</a:t>
            </a:r>
            <a:br>
              <a:rPr lang="en-US" dirty="0">
                <a:solidFill>
                  <a:schemeClr val="tx1"/>
                </a:solidFill>
              </a:rPr>
            </a:br>
            <a:r>
              <a:rPr lang="en-US" dirty="0">
                <a:solidFill>
                  <a:schemeClr val="tx1"/>
                </a:solidFill>
              </a:rPr>
              <a:t>Gospel of John Class</a:t>
            </a:r>
            <a:br>
              <a:rPr lang="en-US" dirty="0">
                <a:solidFill>
                  <a:schemeClr val="tx1"/>
                </a:solidFill>
              </a:rPr>
            </a:br>
            <a:r>
              <a:rPr lang="en-US" sz="3600" dirty="0">
                <a:solidFill>
                  <a:schemeClr val="tx1"/>
                </a:solidFill>
              </a:rPr>
              <a:t>February 16, 2020</a:t>
            </a:r>
          </a:p>
        </p:txBody>
      </p:sp>
      <p:sp>
        <p:nvSpPr>
          <p:cNvPr id="3" name="Subtitle 2"/>
          <p:cNvSpPr>
            <a:spLocks noGrp="1"/>
          </p:cNvSpPr>
          <p:nvPr>
            <p:ph type="subTitle" idx="1"/>
          </p:nvPr>
        </p:nvSpPr>
        <p:spPr/>
        <p:txBody>
          <a:bodyPr/>
          <a:lstStyle/>
          <a:p>
            <a:r>
              <a:rPr lang="en-US" sz="2500" dirty="0"/>
              <a:t>Resurrection Lutheran Church, Cary</a:t>
            </a:r>
          </a:p>
          <a:p>
            <a:r>
              <a:rPr lang="en-US" sz="2500" dirty="0"/>
              <a:t>Jonathan A. Blanke, Ph.D.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186B-8842-445E-A8F6-DD88964CFC75}"/>
              </a:ext>
            </a:extLst>
          </p:cNvPr>
          <p:cNvSpPr>
            <a:spLocks noGrp="1"/>
          </p:cNvSpPr>
          <p:nvPr>
            <p:ph type="title"/>
          </p:nvPr>
        </p:nvSpPr>
        <p:spPr/>
        <p:txBody>
          <a:bodyPr/>
          <a:lstStyle/>
          <a:p>
            <a:r>
              <a:rPr lang="en-US" sz="5400" dirty="0">
                <a:solidFill>
                  <a:schemeClr val="tx2"/>
                </a:solidFill>
              </a:rPr>
              <a:t>“Good Shepherd”/ “King”</a:t>
            </a:r>
          </a:p>
        </p:txBody>
      </p:sp>
      <p:sp>
        <p:nvSpPr>
          <p:cNvPr id="3" name="Text Placeholder 2">
            <a:extLst>
              <a:ext uri="{FF2B5EF4-FFF2-40B4-BE49-F238E27FC236}">
                <a16:creationId xmlns:a16="http://schemas.microsoft.com/office/drawing/2014/main" id="{3C998992-4E86-40DD-A5E0-FCA6B1CC4B64}"/>
              </a:ext>
            </a:extLst>
          </p:cNvPr>
          <p:cNvSpPr>
            <a:spLocks noGrp="1"/>
          </p:cNvSpPr>
          <p:nvPr>
            <p:ph type="body" idx="1"/>
          </p:nvPr>
        </p:nvSpPr>
        <p:spPr>
          <a:xfrm>
            <a:off x="914400" y="4958864"/>
            <a:ext cx="10566400" cy="984736"/>
          </a:xfrm>
        </p:spPr>
        <p:txBody>
          <a:bodyPr>
            <a:normAutofit/>
          </a:bodyPr>
          <a:lstStyle/>
          <a:p>
            <a:r>
              <a:rPr lang="en-US" sz="4400" dirty="0"/>
              <a:t>John 10–11; John 18: </a:t>
            </a:r>
          </a:p>
        </p:txBody>
      </p:sp>
    </p:spTree>
    <p:extLst>
      <p:ext uri="{BB962C8B-B14F-4D97-AF65-F5344CB8AC3E}">
        <p14:creationId xmlns:p14="http://schemas.microsoft.com/office/powerpoint/2010/main" val="202059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shepherds">
            <a:extLst>
              <a:ext uri="{FF2B5EF4-FFF2-40B4-BE49-F238E27FC236}">
                <a16:creationId xmlns:a16="http://schemas.microsoft.com/office/drawing/2014/main" id="{C7FB2902-2A88-40FC-A91F-088CD10DC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8801100" cy="58703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73ACB5-9A3E-49BD-A75F-4FAA938B4147}"/>
              </a:ext>
            </a:extLst>
          </p:cNvPr>
          <p:cNvSpPr>
            <a:spLocks noGrp="1"/>
          </p:cNvSpPr>
          <p:nvPr>
            <p:ph type="title"/>
          </p:nvPr>
        </p:nvSpPr>
        <p:spPr>
          <a:xfrm>
            <a:off x="952500" y="304800"/>
            <a:ext cx="10972800" cy="1219200"/>
          </a:xfrm>
        </p:spPr>
        <p:txBody>
          <a:bodyPr>
            <a:normAutofit fontScale="90000"/>
          </a:bodyPr>
          <a:lstStyle/>
          <a:p>
            <a:pPr algn="ctr"/>
            <a:r>
              <a:rPr lang="en-US" dirty="0">
                <a:highlight>
                  <a:srgbClr val="000000"/>
                </a:highlight>
              </a:rPr>
              <a:t>Understanding Shepherds in the Mediterranean World</a:t>
            </a:r>
            <a:br>
              <a:rPr lang="en-US" dirty="0">
                <a:highlight>
                  <a:srgbClr val="000000"/>
                </a:highlight>
              </a:rPr>
            </a:br>
            <a:r>
              <a:rPr lang="en-US" dirty="0">
                <a:highlight>
                  <a:srgbClr val="000000"/>
                </a:highlight>
              </a:rPr>
              <a:t>   </a:t>
            </a:r>
          </a:p>
        </p:txBody>
      </p:sp>
      <p:sp>
        <p:nvSpPr>
          <p:cNvPr id="3" name="TextBox 2">
            <a:extLst>
              <a:ext uri="{FF2B5EF4-FFF2-40B4-BE49-F238E27FC236}">
                <a16:creationId xmlns:a16="http://schemas.microsoft.com/office/drawing/2014/main" id="{9B1A6737-971D-4C05-8586-78D65D98A1AF}"/>
              </a:ext>
            </a:extLst>
          </p:cNvPr>
          <p:cNvSpPr txBox="1"/>
          <p:nvPr/>
        </p:nvSpPr>
        <p:spPr>
          <a:xfrm>
            <a:off x="1828800" y="6019800"/>
            <a:ext cx="92202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white"/>
                </a:solidFill>
                <a:effectLst/>
                <a:highlight>
                  <a:srgbClr val="000000"/>
                </a:highlight>
                <a:uLnTx/>
                <a:uFillTx/>
                <a:latin typeface="Constantia"/>
                <a:ea typeface="+mn-ea"/>
                <a:cs typeface="+mn-cs"/>
              </a:rPr>
              <a:t>The Good Shepherd (John 10)</a:t>
            </a:r>
          </a:p>
        </p:txBody>
      </p:sp>
    </p:spTree>
    <p:extLst>
      <p:ext uri="{BB962C8B-B14F-4D97-AF65-F5344CB8AC3E}">
        <p14:creationId xmlns:p14="http://schemas.microsoft.com/office/powerpoint/2010/main" val="41103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randombar(horizontal)">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47A5-9563-4EBE-8BFB-BBB6F778C226}"/>
              </a:ext>
            </a:extLst>
          </p:cNvPr>
          <p:cNvSpPr>
            <a:spLocks noGrp="1"/>
          </p:cNvSpPr>
          <p:nvPr>
            <p:ph type="title"/>
          </p:nvPr>
        </p:nvSpPr>
        <p:spPr>
          <a:xfrm>
            <a:off x="685800" y="0"/>
            <a:ext cx="10972800" cy="1219200"/>
          </a:xfrm>
        </p:spPr>
        <p:txBody>
          <a:bodyPr>
            <a:normAutofit/>
          </a:bodyPr>
          <a:lstStyle/>
          <a:p>
            <a:pPr algn="ctr"/>
            <a:r>
              <a:rPr lang="en-US" sz="4500" dirty="0"/>
              <a:t>Understanding the Image of “Shepherd”</a:t>
            </a:r>
          </a:p>
        </p:txBody>
      </p:sp>
      <p:sp>
        <p:nvSpPr>
          <p:cNvPr id="3" name="TextBox 2">
            <a:extLst>
              <a:ext uri="{FF2B5EF4-FFF2-40B4-BE49-F238E27FC236}">
                <a16:creationId xmlns:a16="http://schemas.microsoft.com/office/drawing/2014/main" id="{A5D263DE-71B2-43AD-A678-D4B39E454698}"/>
              </a:ext>
            </a:extLst>
          </p:cNvPr>
          <p:cNvSpPr txBox="1"/>
          <p:nvPr/>
        </p:nvSpPr>
        <p:spPr>
          <a:xfrm>
            <a:off x="152400" y="1219200"/>
            <a:ext cx="12039600" cy="6186309"/>
          </a:xfrm>
          <a:prstGeom prst="rect">
            <a:avLst/>
          </a:prstGeom>
          <a:noFill/>
        </p:spPr>
        <p:txBody>
          <a:bodyPr wrap="square" rtlCol="0">
            <a:spAutoFit/>
          </a:bodyPr>
          <a:lstStyle/>
          <a:p>
            <a:pPr marL="571500" lvl="0" indent="-571500">
              <a:buClr>
                <a:srgbClr val="F3A447"/>
              </a:buClr>
              <a:buFont typeface="Arial" panose="020B0604020202020204" pitchFamily="34" charset="0"/>
              <a:buChar char="•"/>
            </a:pPr>
            <a:r>
              <a:rPr lang="en-US" sz="3600" dirty="0">
                <a:solidFill>
                  <a:prstClr val="white"/>
                </a:solidFill>
              </a:rPr>
              <a:t>   </a:t>
            </a:r>
            <a:r>
              <a:rPr lang="en-US" sz="3600" dirty="0">
                <a:solidFill>
                  <a:prstClr val="white"/>
                </a:solidFill>
                <a:highlight>
                  <a:srgbClr val="000000"/>
                </a:highlight>
              </a:rPr>
              <a:t>General</a:t>
            </a:r>
            <a:r>
              <a:rPr lang="en-US" sz="3600" dirty="0">
                <a:solidFill>
                  <a:prstClr val="white"/>
                </a:solidFill>
              </a:rPr>
              <a:t>: Might have been, for some, a figure with 	weather-beaten face, dressed in course homespun 	clothing, with a wooden staff leading sheep or goats out 	to pasture 	</a:t>
            </a:r>
          </a:p>
          <a:p>
            <a:pPr marL="571500" marR="0" lvl="0" indent="-571500" algn="l" defTabSz="914400" rtl="0" eaLnBrk="1" fontAlgn="auto" latinLnBrk="0" hangingPunct="1">
              <a:lnSpc>
                <a:spcPct val="100000"/>
              </a:lnSpc>
              <a:spcBef>
                <a:spcPts val="0"/>
              </a:spcBef>
              <a:spcAft>
                <a:spcPts val="0"/>
              </a:spcAft>
              <a:buClr>
                <a:srgbClr val="F3A447"/>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onstantia"/>
                <a:ea typeface="+mn-ea"/>
                <a:cs typeface="+mn-cs"/>
              </a:rPr>
              <a:t>   </a:t>
            </a:r>
            <a:r>
              <a:rPr kumimoji="0" lang="en-US" sz="3600" b="0" i="0" u="none" strike="noStrike" kern="1200" cap="none" spc="0" normalizeH="0" baseline="0" noProof="0" dirty="0">
                <a:ln>
                  <a:noFill/>
                </a:ln>
                <a:solidFill>
                  <a:prstClr val="white"/>
                </a:solidFill>
                <a:effectLst/>
                <a:highlight>
                  <a:srgbClr val="000000"/>
                </a:highlight>
                <a:uLnTx/>
                <a:uFillTx/>
                <a:latin typeface="Constantia"/>
                <a:ea typeface="+mn-ea"/>
                <a:cs typeface="+mn-cs"/>
              </a:rPr>
              <a:t>Greco-Roman</a:t>
            </a:r>
            <a:r>
              <a:rPr kumimoji="0" lang="en-US" sz="3600" b="0" i="0" u="none" strike="noStrike" kern="1200" cap="none" spc="0" normalizeH="0" noProof="0" dirty="0">
                <a:ln>
                  <a:noFill/>
                </a:ln>
                <a:solidFill>
                  <a:prstClr val="white"/>
                </a:solidFill>
                <a:effectLst/>
                <a:highlight>
                  <a:srgbClr val="000000"/>
                </a:highlight>
                <a:uLnTx/>
                <a:uFillTx/>
                <a:latin typeface="Constantia"/>
                <a:ea typeface="+mn-ea"/>
                <a:cs typeface="+mn-cs"/>
              </a:rPr>
              <a:t> world</a:t>
            </a:r>
            <a:r>
              <a:rPr kumimoji="0" lang="en-US" sz="3600" b="0" i="0" u="none" strike="noStrike" kern="1200" cap="none" spc="0" normalizeH="0" noProof="0" dirty="0">
                <a:ln>
                  <a:noFill/>
                </a:ln>
                <a:solidFill>
                  <a:prstClr val="white"/>
                </a:solidFill>
                <a:effectLst/>
                <a:uLnTx/>
                <a:uFillTx/>
                <a:latin typeface="Constantia"/>
                <a:ea typeface="+mn-ea"/>
                <a:cs typeface="+mn-cs"/>
              </a:rPr>
              <a:t>:  </a:t>
            </a:r>
            <a:r>
              <a:rPr lang="en-US" sz="3600" noProof="0" dirty="0">
                <a:solidFill>
                  <a:prstClr val="white"/>
                </a:solidFill>
                <a:latin typeface="Constantia"/>
              </a:rPr>
              <a:t>U</a:t>
            </a:r>
            <a:r>
              <a:rPr lang="en-US" sz="3600" dirty="0">
                <a:solidFill>
                  <a:prstClr val="white"/>
                </a:solidFill>
              </a:rPr>
              <a:t>sed as  a 	metaphor for leaders 	like Agamemnon the king (Homer’s </a:t>
            </a:r>
            <a:r>
              <a:rPr lang="en-US" sz="3600" i="1" dirty="0">
                <a:solidFill>
                  <a:prstClr val="white"/>
                </a:solidFill>
              </a:rPr>
              <a:t>Iliad</a:t>
            </a:r>
            <a:r>
              <a:rPr lang="en-US" sz="3600" dirty="0">
                <a:solidFill>
                  <a:prstClr val="white"/>
                </a:solidFill>
              </a:rPr>
              <a:t> 2.243). </a:t>
            </a: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a:p>
            <a:pPr marL="571500" lvl="0" indent="-571500">
              <a:buClr>
                <a:srgbClr val="F3A447"/>
              </a:buClr>
              <a:buFont typeface="Arial" panose="020B0604020202020204" pitchFamily="34" charset="0"/>
              <a:buChar char="•"/>
            </a:pPr>
            <a:r>
              <a:rPr kumimoji="0" lang="en-US" sz="3600" b="0" i="0" u="none" strike="noStrike" kern="1200" cap="none" spc="0" normalizeH="0" baseline="0" noProof="0" dirty="0">
                <a:ln>
                  <a:noFill/>
                </a:ln>
                <a:solidFill>
                  <a:prstClr val="white"/>
                </a:solidFill>
                <a:effectLst/>
                <a:uLnTx/>
                <a:uFillTx/>
                <a:latin typeface="Constantia"/>
                <a:ea typeface="+mn-ea"/>
                <a:cs typeface="+mn-cs"/>
              </a:rPr>
              <a:t>   </a:t>
            </a:r>
            <a:r>
              <a:rPr kumimoji="0" lang="en-US" sz="3600" b="0" i="0" u="none" strike="noStrike" kern="1200" cap="none" spc="0" normalizeH="0" baseline="0" noProof="0" dirty="0">
                <a:ln>
                  <a:noFill/>
                </a:ln>
                <a:solidFill>
                  <a:prstClr val="white"/>
                </a:solidFill>
                <a:effectLst/>
                <a:highlight>
                  <a:srgbClr val="000000"/>
                </a:highlight>
                <a:uLnTx/>
                <a:uFillTx/>
                <a:latin typeface="Constantia"/>
                <a:ea typeface="+mn-ea"/>
                <a:cs typeface="+mn-cs"/>
              </a:rPr>
              <a:t>Jewish Scriptures</a:t>
            </a:r>
            <a:r>
              <a:rPr lang="en-US" sz="3600" dirty="0">
                <a:solidFill>
                  <a:prstClr val="white"/>
                </a:solidFill>
              </a:rPr>
              <a:t>: Important shepherds included      	leading figures in history: Moses (Ex 3:1-6) &amp; David (1 	Sam 17:34-35). Was used metaphorically of kings and 	even of “the Lord” God (Psalm 23)</a:t>
            </a:r>
          </a:p>
          <a:p>
            <a:pPr lvl="0">
              <a:buClr>
                <a:srgbClr val="F3A447"/>
              </a:buClr>
            </a:pPr>
            <a:r>
              <a:rPr lang="en-US" sz="3600" dirty="0">
                <a:solidFill>
                  <a:prstClr val="white"/>
                </a:solidFill>
              </a:rPr>
              <a:t>	General Image</a:t>
            </a:r>
          </a:p>
        </p:txBody>
      </p:sp>
    </p:spTree>
    <p:extLst>
      <p:ext uri="{BB962C8B-B14F-4D97-AF65-F5344CB8AC3E}">
        <p14:creationId xmlns:p14="http://schemas.microsoft.com/office/powerpoint/2010/main" val="116894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shepherds">
            <a:extLst>
              <a:ext uri="{FF2B5EF4-FFF2-40B4-BE49-F238E27FC236}">
                <a16:creationId xmlns:a16="http://schemas.microsoft.com/office/drawing/2014/main" id="{C7FB2902-2A88-40FC-A91F-088CD10DC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8801100" cy="58703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73ACB5-9A3E-49BD-A75F-4FAA938B4147}"/>
              </a:ext>
            </a:extLst>
          </p:cNvPr>
          <p:cNvSpPr>
            <a:spLocks noGrp="1"/>
          </p:cNvSpPr>
          <p:nvPr>
            <p:ph type="title"/>
          </p:nvPr>
        </p:nvSpPr>
        <p:spPr>
          <a:xfrm>
            <a:off x="952500" y="304800"/>
            <a:ext cx="10972800" cy="1219200"/>
          </a:xfrm>
        </p:spPr>
        <p:txBody>
          <a:bodyPr>
            <a:normAutofit fontScale="90000"/>
          </a:bodyPr>
          <a:lstStyle/>
          <a:p>
            <a:pPr algn="ctr"/>
            <a:r>
              <a:rPr lang="en-US" dirty="0">
                <a:highlight>
                  <a:srgbClr val="000000"/>
                </a:highlight>
              </a:rPr>
              <a:t>Faithless Shepherds and Promise of “David”</a:t>
            </a:r>
            <a:br>
              <a:rPr lang="en-US" dirty="0">
                <a:highlight>
                  <a:srgbClr val="000000"/>
                </a:highlight>
              </a:rPr>
            </a:br>
            <a:r>
              <a:rPr lang="en-US" dirty="0">
                <a:highlight>
                  <a:srgbClr val="000000"/>
                </a:highlight>
              </a:rPr>
              <a:t> (Ezekiel 34:1–24)  </a:t>
            </a:r>
          </a:p>
        </p:txBody>
      </p:sp>
      <p:sp>
        <p:nvSpPr>
          <p:cNvPr id="3" name="TextBox 2">
            <a:extLst>
              <a:ext uri="{FF2B5EF4-FFF2-40B4-BE49-F238E27FC236}">
                <a16:creationId xmlns:a16="http://schemas.microsoft.com/office/drawing/2014/main" id="{9B1A6737-971D-4C05-8586-78D65D98A1AF}"/>
              </a:ext>
            </a:extLst>
          </p:cNvPr>
          <p:cNvSpPr txBox="1"/>
          <p:nvPr/>
        </p:nvSpPr>
        <p:spPr>
          <a:xfrm>
            <a:off x="1828800" y="6019800"/>
            <a:ext cx="9220200" cy="677108"/>
          </a:xfrm>
          <a:prstGeom prst="rect">
            <a:avLst/>
          </a:prstGeom>
          <a:noFill/>
        </p:spPr>
        <p:txBody>
          <a:bodyPr wrap="square" rtlCol="0">
            <a:spAutoFit/>
          </a:bodyPr>
          <a:lstStyle/>
          <a:p>
            <a:pPr algn="ctr"/>
            <a:r>
              <a:rPr lang="en-US" sz="3800" dirty="0">
                <a:highlight>
                  <a:srgbClr val="000000"/>
                </a:highlight>
              </a:rPr>
              <a:t>The Good Shepherd (John 10)</a:t>
            </a:r>
          </a:p>
        </p:txBody>
      </p:sp>
    </p:spTree>
    <p:extLst>
      <p:ext uri="{BB962C8B-B14F-4D97-AF65-F5344CB8AC3E}">
        <p14:creationId xmlns:p14="http://schemas.microsoft.com/office/powerpoint/2010/main" val="31528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randombar(horizontal)">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47A5-9563-4EBE-8BFB-BBB6F778C226}"/>
              </a:ext>
            </a:extLst>
          </p:cNvPr>
          <p:cNvSpPr>
            <a:spLocks noGrp="1"/>
          </p:cNvSpPr>
          <p:nvPr>
            <p:ph type="title"/>
          </p:nvPr>
        </p:nvSpPr>
        <p:spPr/>
        <p:txBody>
          <a:bodyPr>
            <a:normAutofit/>
          </a:bodyPr>
          <a:lstStyle/>
          <a:p>
            <a:pPr algn="ctr"/>
            <a:r>
              <a:rPr lang="en-US" sz="4500" dirty="0"/>
              <a:t>The Expectation of a Shepherd/King</a:t>
            </a:r>
          </a:p>
        </p:txBody>
      </p:sp>
      <p:sp>
        <p:nvSpPr>
          <p:cNvPr id="3" name="TextBox 2">
            <a:extLst>
              <a:ext uri="{FF2B5EF4-FFF2-40B4-BE49-F238E27FC236}">
                <a16:creationId xmlns:a16="http://schemas.microsoft.com/office/drawing/2014/main" id="{A5D263DE-71B2-43AD-A678-D4B39E454698}"/>
              </a:ext>
            </a:extLst>
          </p:cNvPr>
          <p:cNvSpPr txBox="1"/>
          <p:nvPr/>
        </p:nvSpPr>
        <p:spPr>
          <a:xfrm>
            <a:off x="381000" y="1524000"/>
            <a:ext cx="11811000" cy="5078313"/>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t> 	What sort of role do the “shepherds” of Ezekiel’s 	prophecy have? </a:t>
            </a:r>
          </a:p>
          <a:p>
            <a:pPr marL="571500" indent="-571500">
              <a:buClr>
                <a:schemeClr val="accent2"/>
              </a:buClr>
              <a:buFont typeface="Arial" panose="020B0604020202020204" pitchFamily="34" charset="0"/>
              <a:buChar char="•"/>
            </a:pPr>
            <a:r>
              <a:rPr lang="en-US" sz="3600" dirty="0"/>
              <a:t>   How has their faithlessness to their shepherding 	role become manifest?</a:t>
            </a:r>
          </a:p>
          <a:p>
            <a:pPr marL="571500" indent="-571500">
              <a:buClr>
                <a:schemeClr val="accent2"/>
              </a:buClr>
              <a:buFont typeface="Arial" panose="020B0604020202020204" pitchFamily="34" charset="0"/>
              <a:buChar char="•"/>
            </a:pPr>
            <a:r>
              <a:rPr lang="en-US" sz="3600" dirty="0"/>
              <a:t>   Who will become the “new” shepherd (34:11–16)?</a:t>
            </a:r>
          </a:p>
          <a:p>
            <a:pPr marL="571500" indent="-571500">
              <a:buClr>
                <a:schemeClr val="accent2"/>
              </a:buClr>
              <a:buFont typeface="Arial" panose="020B0604020202020204" pitchFamily="34" charset="0"/>
              <a:buChar char="•"/>
            </a:pPr>
            <a:r>
              <a:rPr lang="en-US" sz="3600" dirty="0"/>
              <a:t>   What distinction is made between sheep under the     </a:t>
            </a:r>
          </a:p>
          <a:p>
            <a:pPr>
              <a:buClr>
                <a:schemeClr val="accent2"/>
              </a:buClr>
            </a:pPr>
            <a:r>
              <a:rPr lang="en-US" sz="3600" dirty="0"/>
              <a:t>	“new” shepherd (34:20–22)? What will he do? </a:t>
            </a:r>
          </a:p>
          <a:p>
            <a:pPr marL="571500" indent="-571500">
              <a:buClr>
                <a:schemeClr val="accent2"/>
              </a:buClr>
              <a:buFont typeface="Arial" panose="020B0604020202020204" pitchFamily="34" charset="0"/>
              <a:buChar char="•"/>
            </a:pPr>
            <a:r>
              <a:rPr lang="en-US" sz="3600" dirty="0"/>
              <a:t>   Who is “my servant David”?  Why do you imagine he is 	called a “prince” (34:24)? </a:t>
            </a:r>
          </a:p>
        </p:txBody>
      </p:sp>
    </p:spTree>
    <p:extLst>
      <p:ext uri="{BB962C8B-B14F-4D97-AF65-F5344CB8AC3E}">
        <p14:creationId xmlns:p14="http://schemas.microsoft.com/office/powerpoint/2010/main" val="271040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E320A6-C87F-4012-9138-D13E9B2F48ED}"/>
              </a:ext>
            </a:extLst>
          </p:cNvPr>
          <p:cNvSpPr txBox="1"/>
          <p:nvPr/>
        </p:nvSpPr>
        <p:spPr>
          <a:xfrm>
            <a:off x="762000" y="114300"/>
            <a:ext cx="111252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Constantia"/>
                <a:ea typeface="+mn-ea"/>
                <a:cs typeface="+mn-cs"/>
              </a:rPr>
              <a:t>Jn 10:1</a:t>
            </a:r>
            <a:r>
              <a:rPr kumimoji="0" lang="en-US" sz="4500" b="0" i="0" u="none" strike="noStrike" kern="1200" cap="none" spc="0" normalizeH="0" noProof="0" dirty="0">
                <a:ln>
                  <a:noFill/>
                </a:ln>
                <a:solidFill>
                  <a:prstClr val="white"/>
                </a:solidFill>
                <a:effectLst/>
                <a:uLnTx/>
                <a:uFillTx/>
                <a:latin typeface="Constantia"/>
                <a:ea typeface="+mn-ea"/>
                <a:cs typeface="+mn-cs"/>
              </a:rPr>
              <a:t>–39 </a:t>
            </a:r>
            <a:endParaRPr kumimoji="0" lang="en-US" sz="4500" b="0" i="1" u="none" strike="noStrike" kern="1200" cap="none" spc="0" normalizeH="0" baseline="0" noProof="0" dirty="0">
              <a:ln>
                <a:noFill/>
              </a:ln>
              <a:solidFill>
                <a:prstClr val="white"/>
              </a:solidFill>
              <a:effectLst/>
              <a:uLnTx/>
              <a:uFillTx/>
              <a:latin typeface="Constantia"/>
              <a:ea typeface="+mn-ea"/>
              <a:cs typeface="+mn-cs"/>
            </a:endParaRPr>
          </a:p>
        </p:txBody>
      </p:sp>
      <p:pic>
        <p:nvPicPr>
          <p:cNvPr id="4" name="Online Media 3" title="The Gospel of John (2003 Full Movie) [HD]">
            <a:hlinkClick r:id="" action="ppaction://media"/>
            <a:extLst>
              <a:ext uri="{FF2B5EF4-FFF2-40B4-BE49-F238E27FC236}">
                <a16:creationId xmlns:a16="http://schemas.microsoft.com/office/drawing/2014/main" id="{357B28E1-6149-4F16-9255-BEEF3BC47BEB}"/>
              </a:ext>
            </a:extLst>
          </p:cNvPr>
          <p:cNvPicPr>
            <a:picLocks noRot="1" noChangeAspect="1"/>
          </p:cNvPicPr>
          <p:nvPr>
            <a:videoFile r:link="rId1"/>
          </p:nvPr>
        </p:nvPicPr>
        <p:blipFill>
          <a:blip r:embed="rId3"/>
          <a:stretch>
            <a:fillRect/>
          </a:stretch>
        </p:blipFill>
        <p:spPr>
          <a:xfrm>
            <a:off x="1676400" y="899130"/>
            <a:ext cx="9482666" cy="5334000"/>
          </a:xfrm>
          <a:prstGeom prst="rect">
            <a:avLst/>
          </a:prstGeom>
        </p:spPr>
      </p:pic>
      <p:sp>
        <p:nvSpPr>
          <p:cNvPr id="5" name="TextBox 4">
            <a:extLst>
              <a:ext uri="{FF2B5EF4-FFF2-40B4-BE49-F238E27FC236}">
                <a16:creationId xmlns:a16="http://schemas.microsoft.com/office/drawing/2014/main" id="{EB1D4517-F483-46DD-BF42-A554E3C3C5D9}"/>
              </a:ext>
            </a:extLst>
          </p:cNvPr>
          <p:cNvSpPr txBox="1"/>
          <p:nvPr/>
        </p:nvSpPr>
        <p:spPr>
          <a:xfrm>
            <a:off x="2933700" y="6238301"/>
            <a:ext cx="6324600" cy="630942"/>
          </a:xfrm>
          <a:prstGeom prst="rect">
            <a:avLst/>
          </a:prstGeom>
          <a:noFill/>
        </p:spPr>
        <p:txBody>
          <a:bodyPr wrap="square" rtlCol="0">
            <a:spAutoFit/>
          </a:bodyPr>
          <a:lstStyle/>
          <a:p>
            <a:pPr algn="ctr"/>
            <a:r>
              <a:rPr lang="en-US" sz="3500" dirty="0"/>
              <a:t>The Good Shepherd</a:t>
            </a:r>
          </a:p>
        </p:txBody>
      </p:sp>
    </p:spTree>
    <p:extLst>
      <p:ext uri="{BB962C8B-B14F-4D97-AF65-F5344CB8AC3E}">
        <p14:creationId xmlns:p14="http://schemas.microsoft.com/office/powerpoint/2010/main" val="399743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1" presetClass="mediacall" presetSubtype="0" fill="hold" nodeType="withEffect">
                                  <p:stCondLst>
                                    <p:cond delay="0"/>
                                  </p:stCondLst>
                                  <p:childTnLst>
                                    <p:cmd type="call" cmd="playFrom(0.0)">
                                      <p:cBhvr>
                                        <p:cTn id="15"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47A5-9563-4EBE-8BFB-BBB6F778C226}"/>
              </a:ext>
            </a:extLst>
          </p:cNvPr>
          <p:cNvSpPr>
            <a:spLocks noGrp="1"/>
          </p:cNvSpPr>
          <p:nvPr>
            <p:ph type="title"/>
          </p:nvPr>
        </p:nvSpPr>
        <p:spPr>
          <a:xfrm>
            <a:off x="685800" y="0"/>
            <a:ext cx="10972800" cy="1219200"/>
          </a:xfrm>
        </p:spPr>
        <p:txBody>
          <a:bodyPr>
            <a:normAutofit/>
          </a:bodyPr>
          <a:lstStyle/>
          <a:p>
            <a:pPr algn="ctr"/>
            <a:r>
              <a:rPr lang="en-US" sz="4500" dirty="0"/>
              <a:t>Understanding the Image of “Shepherd”</a:t>
            </a:r>
          </a:p>
        </p:txBody>
      </p:sp>
      <p:sp>
        <p:nvSpPr>
          <p:cNvPr id="3" name="TextBox 2">
            <a:extLst>
              <a:ext uri="{FF2B5EF4-FFF2-40B4-BE49-F238E27FC236}">
                <a16:creationId xmlns:a16="http://schemas.microsoft.com/office/drawing/2014/main" id="{A5D263DE-71B2-43AD-A678-D4B39E454698}"/>
              </a:ext>
            </a:extLst>
          </p:cNvPr>
          <p:cNvSpPr txBox="1"/>
          <p:nvPr/>
        </p:nvSpPr>
        <p:spPr>
          <a:xfrm>
            <a:off x="-152400" y="1600200"/>
            <a:ext cx="12192000" cy="4524315"/>
          </a:xfrm>
          <a:prstGeom prst="rect">
            <a:avLst/>
          </a:prstGeom>
          <a:noFill/>
        </p:spPr>
        <p:txBody>
          <a:bodyPr wrap="square" rtlCol="0">
            <a:spAutoFit/>
          </a:bodyPr>
          <a:lstStyle/>
          <a:p>
            <a:pPr marL="571500" lvl="0" indent="-571500">
              <a:buClr>
                <a:srgbClr val="F3A447"/>
              </a:buClr>
              <a:buFont typeface="Arial" panose="020B0604020202020204" pitchFamily="34" charset="0"/>
              <a:buChar char="•"/>
            </a:pPr>
            <a:r>
              <a:rPr kumimoji="0" lang="en-US" sz="3600" b="0" i="0" u="none" strike="noStrike" kern="1200" cap="none" spc="0" normalizeH="0" baseline="0" noProof="0" dirty="0">
                <a:ln>
                  <a:noFill/>
                </a:ln>
                <a:solidFill>
                  <a:prstClr val="white"/>
                </a:solidFill>
                <a:effectLst/>
                <a:uLnTx/>
                <a:uFillTx/>
                <a:latin typeface="Constantia"/>
                <a:ea typeface="+mn-ea"/>
                <a:cs typeface="+mn-cs"/>
              </a:rPr>
              <a:t>   </a:t>
            </a:r>
            <a:r>
              <a:rPr lang="en-US" sz="3600" dirty="0">
                <a:solidFill>
                  <a:prstClr val="white"/>
                </a:solidFill>
                <a:highlight>
                  <a:srgbClr val="000000"/>
                </a:highlight>
                <a:latin typeface="Constantia"/>
              </a:rPr>
              <a:t>John 1o</a:t>
            </a:r>
            <a:r>
              <a:rPr lang="en-US" sz="3600" dirty="0">
                <a:solidFill>
                  <a:prstClr val="white"/>
                </a:solidFill>
              </a:rPr>
              <a:t>: </a:t>
            </a:r>
          </a:p>
          <a:p>
            <a:pPr marL="1485900" lvl="2" indent="-571500">
              <a:buClr>
                <a:srgbClr val="F3A447"/>
              </a:buClr>
              <a:buFont typeface="Arial" panose="020B0604020202020204" pitchFamily="34" charset="0"/>
              <a:buChar char="•"/>
            </a:pPr>
            <a:r>
              <a:rPr lang="en-US" sz="3600" dirty="0">
                <a:solidFill>
                  <a:prstClr val="white"/>
                </a:solidFill>
              </a:rPr>
              <a:t>The Shepherd is the one who calls His sheep out by name (10:1–5) </a:t>
            </a:r>
          </a:p>
          <a:p>
            <a:pPr marL="1485900" lvl="2" indent="-571500">
              <a:buClr>
                <a:srgbClr val="F3A447"/>
              </a:buClr>
              <a:buFont typeface="Arial" panose="020B0604020202020204" pitchFamily="34" charset="0"/>
              <a:buChar char="•"/>
            </a:pPr>
            <a:r>
              <a:rPr lang="en-US" sz="3600" dirty="0">
                <a:solidFill>
                  <a:prstClr val="white"/>
                </a:solidFill>
              </a:rPr>
              <a:t>Jesus identifies Himself as the Good Shepherd who lays down His life for His sheep (10:7-15, 17–18) </a:t>
            </a:r>
          </a:p>
          <a:p>
            <a:pPr marL="1485900" lvl="2" indent="-571500">
              <a:buClr>
                <a:srgbClr val="F3A447"/>
              </a:buClr>
              <a:buFont typeface="Arial" panose="020B0604020202020204" pitchFamily="34" charset="0"/>
              <a:buChar char="•"/>
            </a:pPr>
            <a:r>
              <a:rPr lang="en-US" sz="3600" dirty="0">
                <a:solidFill>
                  <a:prstClr val="white"/>
                </a:solidFill>
              </a:rPr>
              <a:t>Jesus will gather “other sheep” not of this sheepfold (10:16)</a:t>
            </a:r>
          </a:p>
          <a:p>
            <a:pPr marL="571500" marR="0" lvl="0" indent="-571500" algn="l" defTabSz="914400" rtl="0" eaLnBrk="1" fontAlgn="auto" latinLnBrk="0" hangingPunct="1">
              <a:lnSpc>
                <a:spcPct val="100000"/>
              </a:lnSpc>
              <a:spcBef>
                <a:spcPts val="0"/>
              </a:spcBef>
              <a:spcAft>
                <a:spcPts val="0"/>
              </a:spcAft>
              <a:buClr>
                <a:srgbClr val="F3A447"/>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1918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E320A6-C87F-4012-9138-D13E9B2F48ED}"/>
              </a:ext>
            </a:extLst>
          </p:cNvPr>
          <p:cNvSpPr txBox="1"/>
          <p:nvPr/>
        </p:nvSpPr>
        <p:spPr>
          <a:xfrm>
            <a:off x="762000" y="114300"/>
            <a:ext cx="11125200" cy="784830"/>
          </a:xfrm>
          <a:prstGeom prst="rect">
            <a:avLst/>
          </a:prstGeom>
          <a:noFill/>
        </p:spPr>
        <p:txBody>
          <a:bodyPr wrap="square" rtlCol="0">
            <a:spAutoFit/>
          </a:bodyPr>
          <a:lstStyle/>
          <a:p>
            <a:pPr algn="ctr"/>
            <a:r>
              <a:rPr lang="en-US" sz="4500" dirty="0"/>
              <a:t>Feast of Dedication </a:t>
            </a:r>
            <a:r>
              <a:rPr lang="en-US" sz="4500" i="1" dirty="0"/>
              <a:t>(</a:t>
            </a:r>
            <a:r>
              <a:rPr lang="el-GR" sz="4500" i="1" dirty="0"/>
              <a:t>τα </a:t>
            </a:r>
            <a:r>
              <a:rPr lang="el-GR" sz="4500" i="1" dirty="0" err="1"/>
              <a:t>εγκαινια</a:t>
            </a:r>
            <a:r>
              <a:rPr lang="en-US" sz="4500" i="1" dirty="0"/>
              <a:t>): </a:t>
            </a:r>
            <a:r>
              <a:rPr lang="en-US" sz="4500" dirty="0"/>
              <a:t>Jn 10:22-23</a:t>
            </a:r>
            <a:endParaRPr lang="en-US" sz="4500" i="1" dirty="0"/>
          </a:p>
        </p:txBody>
      </p:sp>
      <p:pic>
        <p:nvPicPr>
          <p:cNvPr id="1026" name="Picture 2" descr="Remains of the Acra citadel and tower in the City of David in Jerusalem. (Assaf Peretz/courtesy of the Israel Antiquities Authority)">
            <a:extLst>
              <a:ext uri="{FF2B5EF4-FFF2-40B4-BE49-F238E27FC236}">
                <a16:creationId xmlns:a16="http://schemas.microsoft.com/office/drawing/2014/main" id="{7CA6FBDF-A195-4327-A2AB-5EDDD1DE0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9448800" cy="5905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B2F6DF-5AA4-4059-BC75-AAAA6E0424D6}"/>
              </a:ext>
            </a:extLst>
          </p:cNvPr>
          <p:cNvSpPr txBox="1"/>
          <p:nvPr/>
        </p:nvSpPr>
        <p:spPr>
          <a:xfrm>
            <a:off x="9982200" y="2597752"/>
            <a:ext cx="2209800" cy="3862596"/>
          </a:xfrm>
          <a:prstGeom prst="rect">
            <a:avLst/>
          </a:prstGeom>
          <a:noFill/>
        </p:spPr>
        <p:txBody>
          <a:bodyPr wrap="square" rtlCol="0">
            <a:spAutoFit/>
          </a:bodyPr>
          <a:lstStyle/>
          <a:p>
            <a:r>
              <a:rPr lang="en-US" sz="3500" dirty="0"/>
              <a:t>Remains of </a:t>
            </a:r>
            <a:r>
              <a:rPr lang="en-US" sz="3500" dirty="0" err="1"/>
              <a:t>Acra</a:t>
            </a:r>
            <a:r>
              <a:rPr lang="en-US" sz="3500" dirty="0"/>
              <a:t>, destroyed by Simon the Maccabee in 141 BC </a:t>
            </a:r>
          </a:p>
        </p:txBody>
      </p:sp>
    </p:spTree>
    <p:extLst>
      <p:ext uri="{BB962C8B-B14F-4D97-AF65-F5344CB8AC3E}">
        <p14:creationId xmlns:p14="http://schemas.microsoft.com/office/powerpoint/2010/main" val="354637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E320A6-C87F-4012-9138-D13E9B2F48ED}"/>
              </a:ext>
            </a:extLst>
          </p:cNvPr>
          <p:cNvSpPr txBox="1"/>
          <p:nvPr/>
        </p:nvSpPr>
        <p:spPr>
          <a:xfrm>
            <a:off x="762000" y="114300"/>
            <a:ext cx="111252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Constantia"/>
                <a:ea typeface="+mn-ea"/>
                <a:cs typeface="+mn-cs"/>
              </a:rPr>
              <a:t>Feast of Dedication </a:t>
            </a:r>
            <a:r>
              <a:rPr kumimoji="0" lang="en-US" sz="4500" b="0" i="1" u="none" strike="noStrike" kern="1200" cap="none" spc="0" normalizeH="0" baseline="0" noProof="0" dirty="0">
                <a:ln>
                  <a:noFill/>
                </a:ln>
                <a:solidFill>
                  <a:prstClr val="white"/>
                </a:solidFill>
                <a:effectLst/>
                <a:uLnTx/>
                <a:uFillTx/>
                <a:latin typeface="Constantia"/>
                <a:ea typeface="+mn-ea"/>
                <a:cs typeface="+mn-cs"/>
              </a:rPr>
              <a:t>(</a:t>
            </a:r>
            <a:r>
              <a:rPr kumimoji="0" lang="el-GR" sz="4500" b="0" i="1" u="none" strike="noStrike" kern="1200" cap="none" spc="0" normalizeH="0" baseline="0" noProof="0" dirty="0">
                <a:ln>
                  <a:noFill/>
                </a:ln>
                <a:solidFill>
                  <a:prstClr val="white"/>
                </a:solidFill>
                <a:effectLst/>
                <a:uLnTx/>
                <a:uFillTx/>
                <a:latin typeface="Constantia"/>
                <a:ea typeface="+mn-ea"/>
                <a:cs typeface="+mn-cs"/>
              </a:rPr>
              <a:t>τα </a:t>
            </a:r>
            <a:r>
              <a:rPr kumimoji="0" lang="el-GR" sz="4500" b="0" i="1" u="none" strike="noStrike" kern="1200" cap="none" spc="0" normalizeH="0" baseline="0" noProof="0" dirty="0" err="1">
                <a:ln>
                  <a:noFill/>
                </a:ln>
                <a:solidFill>
                  <a:prstClr val="white"/>
                </a:solidFill>
                <a:effectLst/>
                <a:uLnTx/>
                <a:uFillTx/>
                <a:latin typeface="Constantia"/>
                <a:ea typeface="+mn-ea"/>
                <a:cs typeface="+mn-cs"/>
              </a:rPr>
              <a:t>εγκαινια</a:t>
            </a:r>
            <a:r>
              <a:rPr kumimoji="0" lang="en-US" sz="4500" b="0" i="1" u="none" strike="noStrike" kern="1200" cap="none" spc="0" normalizeH="0" baseline="0" noProof="0" dirty="0">
                <a:ln>
                  <a:noFill/>
                </a:ln>
                <a:solidFill>
                  <a:prstClr val="white"/>
                </a:solidFill>
                <a:effectLst/>
                <a:uLnTx/>
                <a:uFillTx/>
                <a:latin typeface="Constantia"/>
                <a:ea typeface="+mn-ea"/>
                <a:cs typeface="+mn-cs"/>
              </a:rPr>
              <a:t>): </a:t>
            </a:r>
            <a:r>
              <a:rPr kumimoji="0" lang="en-US" sz="4500" b="0" i="0" u="none" strike="noStrike" kern="1200" cap="none" spc="0" normalizeH="0" baseline="0" noProof="0" dirty="0">
                <a:ln>
                  <a:noFill/>
                </a:ln>
                <a:solidFill>
                  <a:prstClr val="white"/>
                </a:solidFill>
                <a:effectLst/>
                <a:uLnTx/>
                <a:uFillTx/>
                <a:latin typeface="Constantia"/>
                <a:ea typeface="+mn-ea"/>
                <a:cs typeface="+mn-cs"/>
              </a:rPr>
              <a:t>Jn 10:22-23</a:t>
            </a:r>
            <a:endParaRPr kumimoji="0" lang="en-US" sz="4500" b="0" i="1" u="none" strike="noStrike" kern="1200" cap="none" spc="0" normalizeH="0" baseline="0" noProof="0" dirty="0">
              <a:ln>
                <a:noFill/>
              </a:ln>
              <a:solidFill>
                <a:prstClr val="white"/>
              </a:solidFill>
              <a:effectLst/>
              <a:uLnTx/>
              <a:uFillTx/>
              <a:latin typeface="Constantia"/>
              <a:ea typeface="+mn-ea"/>
              <a:cs typeface="+mn-cs"/>
            </a:endParaRPr>
          </a:p>
        </p:txBody>
      </p:sp>
      <p:pic>
        <p:nvPicPr>
          <p:cNvPr id="1026" name="Picture 2" descr="Remains of the Acra citadel and tower in the City of David in Jerusalem. (Assaf Peretz/courtesy of the Israel Antiquities Authority)">
            <a:extLst>
              <a:ext uri="{FF2B5EF4-FFF2-40B4-BE49-F238E27FC236}">
                <a16:creationId xmlns:a16="http://schemas.microsoft.com/office/drawing/2014/main" id="{7CA6FBDF-A195-4327-A2AB-5EDDD1DE0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1983"/>
            <a:ext cx="5029200"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B2F6DF-5AA4-4059-BC75-AAAA6E0424D6}"/>
              </a:ext>
            </a:extLst>
          </p:cNvPr>
          <p:cNvSpPr txBox="1"/>
          <p:nvPr/>
        </p:nvSpPr>
        <p:spPr>
          <a:xfrm>
            <a:off x="152400" y="755588"/>
            <a:ext cx="12115800" cy="2785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dirty="0">
                <a:solidFill>
                  <a:prstClr val="white"/>
                </a:solidFill>
                <a:latin typeface="Constantia"/>
              </a:rPr>
              <a:t>Imbedded in the celebration of Dedication was the very issue of the Jewish people…a people who worshiped one God and were bound by Torah. This reality contained the possibility that another Antiochus might set up a “desolating sacrilege” again in their holy place or that one of their own would </a:t>
            </a:r>
            <a:endParaRPr kumimoji="0" lang="en-US" sz="35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5" name="TextBox 4">
            <a:extLst>
              <a:ext uri="{FF2B5EF4-FFF2-40B4-BE49-F238E27FC236}">
                <a16:creationId xmlns:a16="http://schemas.microsoft.com/office/drawing/2014/main" id="{D81B2038-DB64-408C-98BC-169D89F88745}"/>
              </a:ext>
            </a:extLst>
          </p:cNvPr>
          <p:cNvSpPr txBox="1"/>
          <p:nvPr/>
        </p:nvSpPr>
        <p:spPr>
          <a:xfrm>
            <a:off x="5005466" y="3388483"/>
            <a:ext cx="7086600" cy="3323987"/>
          </a:xfrm>
          <a:prstGeom prst="rect">
            <a:avLst/>
          </a:prstGeom>
          <a:noFill/>
        </p:spPr>
        <p:txBody>
          <a:bodyPr wrap="square" rtlCol="0">
            <a:spAutoFit/>
          </a:bodyPr>
          <a:lstStyle/>
          <a:p>
            <a:r>
              <a:rPr lang="en-US" sz="3500" dirty="0"/>
              <a:t>blaspheme the Holy One of Israel and lead others astray. The Feast was an attempt to summon the people to faithfulness and say, “Never again!” At this feast Jesus speaks of Himself as “Shepherd”!</a:t>
            </a:r>
          </a:p>
        </p:txBody>
      </p:sp>
    </p:spTree>
    <p:extLst>
      <p:ext uri="{BB962C8B-B14F-4D97-AF65-F5344CB8AC3E}">
        <p14:creationId xmlns:p14="http://schemas.microsoft.com/office/powerpoint/2010/main" val="152642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E320A6-C87F-4012-9138-D13E9B2F48ED}"/>
              </a:ext>
            </a:extLst>
          </p:cNvPr>
          <p:cNvSpPr txBox="1"/>
          <p:nvPr/>
        </p:nvSpPr>
        <p:spPr>
          <a:xfrm>
            <a:off x="762000" y="114300"/>
            <a:ext cx="111252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Constantia"/>
                <a:ea typeface="+mn-ea"/>
                <a:cs typeface="+mn-cs"/>
              </a:rPr>
              <a:t>“</a:t>
            </a:r>
            <a:r>
              <a:rPr lang="en-US" sz="4500" dirty="0">
                <a:solidFill>
                  <a:prstClr val="white"/>
                </a:solidFill>
                <a:latin typeface="Constantia"/>
              </a:rPr>
              <a:t>The Good Shepherd” </a:t>
            </a:r>
            <a:r>
              <a:rPr kumimoji="0" lang="en-US" sz="4500" b="0" i="0" u="none" strike="noStrike" kern="1200" cap="none" spc="0" normalizeH="0" baseline="0" noProof="0" dirty="0">
                <a:ln>
                  <a:noFill/>
                </a:ln>
                <a:solidFill>
                  <a:prstClr val="white"/>
                </a:solidFill>
                <a:effectLst/>
                <a:uLnTx/>
                <a:uFillTx/>
                <a:latin typeface="Constantia"/>
                <a:ea typeface="+mn-ea"/>
                <a:cs typeface="+mn-cs"/>
              </a:rPr>
              <a:t>Jn 11:1–39 </a:t>
            </a:r>
            <a:endParaRPr kumimoji="0" lang="en-US" sz="4500" b="0" i="1" u="none" strike="noStrike" kern="1200" cap="none" spc="0" normalizeH="0" baseline="0" noProof="0" dirty="0">
              <a:ln>
                <a:noFill/>
              </a:ln>
              <a:solidFill>
                <a:prstClr val="white"/>
              </a:solidFill>
              <a:effectLst/>
              <a:uLnTx/>
              <a:uFillTx/>
              <a:latin typeface="Constantia"/>
              <a:ea typeface="+mn-ea"/>
              <a:cs typeface="+mn-cs"/>
            </a:endParaRPr>
          </a:p>
        </p:txBody>
      </p:sp>
      <p:sp>
        <p:nvSpPr>
          <p:cNvPr id="5" name="TextBox 4">
            <a:extLst>
              <a:ext uri="{FF2B5EF4-FFF2-40B4-BE49-F238E27FC236}">
                <a16:creationId xmlns:a16="http://schemas.microsoft.com/office/drawing/2014/main" id="{EB1D4517-F483-46DD-BF42-A554E3C3C5D9}"/>
              </a:ext>
            </a:extLst>
          </p:cNvPr>
          <p:cNvSpPr txBox="1"/>
          <p:nvPr/>
        </p:nvSpPr>
        <p:spPr>
          <a:xfrm>
            <a:off x="228600" y="6227058"/>
            <a:ext cx="11582400"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white"/>
                </a:solidFill>
                <a:effectLst/>
                <a:uLnTx/>
                <a:uFillTx/>
                <a:latin typeface="Constantia"/>
                <a:ea typeface="+mn-ea"/>
                <a:cs typeface="+mn-cs"/>
              </a:rPr>
              <a:t>“From that day on, the authorities made plans to kill Jesus”</a:t>
            </a:r>
          </a:p>
        </p:txBody>
      </p:sp>
      <p:pic>
        <p:nvPicPr>
          <p:cNvPr id="3" name="Online Media 2" title="The Gospel of John (2003 Full Movie) [HD]">
            <a:hlinkClick r:id="" action="ppaction://media"/>
            <a:extLst>
              <a:ext uri="{FF2B5EF4-FFF2-40B4-BE49-F238E27FC236}">
                <a16:creationId xmlns:a16="http://schemas.microsoft.com/office/drawing/2014/main" id="{BEF366B1-ECA6-4846-9668-A1C51A591088}"/>
              </a:ext>
            </a:extLst>
          </p:cNvPr>
          <p:cNvPicPr>
            <a:picLocks noRot="1" noChangeAspect="1"/>
          </p:cNvPicPr>
          <p:nvPr>
            <a:videoFile r:link="rId1"/>
          </p:nvPr>
        </p:nvPicPr>
        <p:blipFill>
          <a:blip r:embed="rId3"/>
          <a:stretch>
            <a:fillRect/>
          </a:stretch>
        </p:blipFill>
        <p:spPr>
          <a:xfrm>
            <a:off x="1066800" y="857250"/>
            <a:ext cx="9601200" cy="5400675"/>
          </a:xfrm>
          <a:prstGeom prst="rect">
            <a:avLst/>
          </a:prstGeom>
        </p:spPr>
      </p:pic>
    </p:spTree>
    <p:extLst>
      <p:ext uri="{BB962C8B-B14F-4D97-AF65-F5344CB8AC3E}">
        <p14:creationId xmlns:p14="http://schemas.microsoft.com/office/powerpoint/2010/main" val="52343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1" presetClass="mediacall" presetSubtype="0" fill="hold" nodeType="withEffect">
                                  <p:stCondLst>
                                    <p:cond delay="0"/>
                                  </p:stCondLst>
                                  <p:childTnLst>
                                    <p:cmd type="call" cmd="playFrom(0.0)">
                                      <p:cBhvr>
                                        <p:cTn id="15"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3"/>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186B-8842-445E-A8F6-DD88964CFC75}"/>
              </a:ext>
            </a:extLst>
          </p:cNvPr>
          <p:cNvSpPr>
            <a:spLocks noGrp="1"/>
          </p:cNvSpPr>
          <p:nvPr>
            <p:ph type="title"/>
          </p:nvPr>
        </p:nvSpPr>
        <p:spPr/>
        <p:txBody>
          <a:bodyPr/>
          <a:lstStyle/>
          <a:p>
            <a:r>
              <a:rPr lang="en-US" sz="5400" dirty="0">
                <a:solidFill>
                  <a:schemeClr val="tx2"/>
                </a:solidFill>
              </a:rPr>
              <a:t>“Light of the World”</a:t>
            </a:r>
          </a:p>
        </p:txBody>
      </p:sp>
      <p:sp>
        <p:nvSpPr>
          <p:cNvPr id="3" name="Text Placeholder 2">
            <a:extLst>
              <a:ext uri="{FF2B5EF4-FFF2-40B4-BE49-F238E27FC236}">
                <a16:creationId xmlns:a16="http://schemas.microsoft.com/office/drawing/2014/main" id="{3C998992-4E86-40DD-A5E0-FCA6B1CC4B64}"/>
              </a:ext>
            </a:extLst>
          </p:cNvPr>
          <p:cNvSpPr>
            <a:spLocks noGrp="1"/>
          </p:cNvSpPr>
          <p:nvPr>
            <p:ph type="body" idx="1"/>
          </p:nvPr>
        </p:nvSpPr>
        <p:spPr/>
        <p:txBody>
          <a:bodyPr>
            <a:normAutofit/>
          </a:bodyPr>
          <a:lstStyle/>
          <a:p>
            <a:r>
              <a:rPr lang="en-US" sz="4400" dirty="0"/>
              <a:t>John 1:1 – 9; John 3:1–21; 8:12; 9:1–41   </a:t>
            </a:r>
          </a:p>
        </p:txBody>
      </p:sp>
      <p:pic>
        <p:nvPicPr>
          <p:cNvPr id="4" name="Picture 3">
            <a:extLst>
              <a:ext uri="{FF2B5EF4-FFF2-40B4-BE49-F238E27FC236}">
                <a16:creationId xmlns:a16="http://schemas.microsoft.com/office/drawing/2014/main" id="{3701B8E7-7DE5-4500-AABB-3C2CF24CF6CE}"/>
              </a:ext>
            </a:extLst>
          </p:cNvPr>
          <p:cNvPicPr>
            <a:picLocks noChangeAspect="1"/>
          </p:cNvPicPr>
          <p:nvPr/>
        </p:nvPicPr>
        <p:blipFill>
          <a:blip r:embed="rId2"/>
          <a:stretch>
            <a:fillRect/>
          </a:stretch>
        </p:blipFill>
        <p:spPr>
          <a:xfrm>
            <a:off x="2805940" y="609600"/>
            <a:ext cx="5195456" cy="1828800"/>
          </a:xfrm>
          <a:prstGeom prst="rect">
            <a:avLst/>
          </a:prstGeom>
        </p:spPr>
      </p:pic>
    </p:spTree>
    <p:extLst>
      <p:ext uri="{BB962C8B-B14F-4D97-AF65-F5344CB8AC3E}">
        <p14:creationId xmlns:p14="http://schemas.microsoft.com/office/powerpoint/2010/main" val="27535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47A5-9563-4EBE-8BFB-BBB6F778C226}"/>
              </a:ext>
            </a:extLst>
          </p:cNvPr>
          <p:cNvSpPr>
            <a:spLocks noGrp="1"/>
          </p:cNvSpPr>
          <p:nvPr>
            <p:ph type="title"/>
          </p:nvPr>
        </p:nvSpPr>
        <p:spPr>
          <a:xfrm>
            <a:off x="609600" y="387246"/>
            <a:ext cx="10972800" cy="1219200"/>
          </a:xfrm>
        </p:spPr>
        <p:txBody>
          <a:bodyPr>
            <a:normAutofit fontScale="90000"/>
          </a:bodyPr>
          <a:lstStyle/>
          <a:p>
            <a:pPr algn="ctr"/>
            <a:r>
              <a:rPr lang="en-US" sz="4500" dirty="0"/>
              <a:t>How is Jesus a “Good Shepherd” to Lazarus and all the sheep to be gathered through His death?</a:t>
            </a:r>
          </a:p>
        </p:txBody>
      </p:sp>
      <p:sp>
        <p:nvSpPr>
          <p:cNvPr id="3" name="TextBox 2">
            <a:extLst>
              <a:ext uri="{FF2B5EF4-FFF2-40B4-BE49-F238E27FC236}">
                <a16:creationId xmlns:a16="http://schemas.microsoft.com/office/drawing/2014/main" id="{A5D263DE-71B2-43AD-A678-D4B39E454698}"/>
              </a:ext>
            </a:extLst>
          </p:cNvPr>
          <p:cNvSpPr txBox="1"/>
          <p:nvPr/>
        </p:nvSpPr>
        <p:spPr>
          <a:xfrm>
            <a:off x="-152400" y="1600200"/>
            <a:ext cx="12192000" cy="4524315"/>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
                <a:srgbClr val="F3A447"/>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onstantia"/>
                <a:ea typeface="+mn-ea"/>
                <a:cs typeface="+mn-cs"/>
              </a:rPr>
              <a:t>   </a:t>
            </a:r>
            <a:r>
              <a:rPr kumimoji="0" lang="en-US" sz="3600" b="0" i="0" u="none" strike="noStrike" kern="1200" cap="none" spc="0" normalizeH="0" baseline="0" noProof="0" dirty="0">
                <a:ln>
                  <a:noFill/>
                </a:ln>
                <a:solidFill>
                  <a:prstClr val="white"/>
                </a:solidFill>
                <a:effectLst/>
                <a:highlight>
                  <a:srgbClr val="000000"/>
                </a:highlight>
                <a:uLnTx/>
                <a:uFillTx/>
                <a:latin typeface="Constantia"/>
                <a:ea typeface="+mn-ea"/>
                <a:cs typeface="+mn-cs"/>
              </a:rPr>
              <a:t>John 1o</a:t>
            </a:r>
            <a:r>
              <a:rPr kumimoji="0" lang="en-US" sz="3600" b="0" i="0" u="none" strike="noStrike" kern="1200" cap="none" spc="0" normalizeH="0" baseline="0" noProof="0" dirty="0">
                <a:ln>
                  <a:noFill/>
                </a:ln>
                <a:solidFill>
                  <a:prstClr val="white"/>
                </a:solidFill>
                <a:effectLst/>
                <a:uLnTx/>
                <a:uFillTx/>
                <a:latin typeface="Constantia"/>
                <a:ea typeface="+mn-ea"/>
                <a:cs typeface="+mn-cs"/>
              </a:rPr>
              <a:t>: </a:t>
            </a:r>
          </a:p>
          <a:p>
            <a:pPr marL="1485900" marR="0" lvl="2" indent="-571500" algn="l" defTabSz="914400" rtl="0" eaLnBrk="1" fontAlgn="auto" latinLnBrk="0" hangingPunct="1">
              <a:lnSpc>
                <a:spcPct val="100000"/>
              </a:lnSpc>
              <a:spcBef>
                <a:spcPts val="0"/>
              </a:spcBef>
              <a:spcAft>
                <a:spcPts val="0"/>
              </a:spcAft>
              <a:buClr>
                <a:srgbClr val="F3A447"/>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onstantia"/>
                <a:ea typeface="+mn-ea"/>
                <a:cs typeface="+mn-cs"/>
              </a:rPr>
              <a:t>The Shepherd is the one who calls the sheep out by name (10:1–5) </a:t>
            </a:r>
          </a:p>
          <a:p>
            <a:pPr marL="1485900" marR="0" lvl="2" indent="-571500" algn="l" defTabSz="914400" rtl="0" eaLnBrk="1" fontAlgn="auto" latinLnBrk="0" hangingPunct="1">
              <a:lnSpc>
                <a:spcPct val="100000"/>
              </a:lnSpc>
              <a:spcBef>
                <a:spcPts val="0"/>
              </a:spcBef>
              <a:spcAft>
                <a:spcPts val="0"/>
              </a:spcAft>
              <a:buClr>
                <a:srgbClr val="F3A447"/>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onstantia"/>
                <a:ea typeface="+mn-ea"/>
                <a:cs typeface="+mn-cs"/>
              </a:rPr>
              <a:t>Jesus identifies Himself as the Good Shepherd who lays down </a:t>
            </a:r>
            <a:r>
              <a:rPr lang="en-US" sz="3600" dirty="0">
                <a:solidFill>
                  <a:prstClr val="white"/>
                </a:solidFill>
                <a:latin typeface="Constantia"/>
              </a:rPr>
              <a:t>His </a:t>
            </a:r>
            <a:r>
              <a:rPr kumimoji="0" lang="en-US" sz="3600" b="0" i="0" u="none" strike="noStrike" kern="1200" cap="none" spc="0" normalizeH="0" baseline="0" noProof="0" dirty="0">
                <a:ln>
                  <a:noFill/>
                </a:ln>
                <a:solidFill>
                  <a:prstClr val="white"/>
                </a:solidFill>
                <a:effectLst/>
                <a:uLnTx/>
                <a:uFillTx/>
                <a:latin typeface="Constantia"/>
                <a:ea typeface="+mn-ea"/>
                <a:cs typeface="+mn-cs"/>
              </a:rPr>
              <a:t>life for</a:t>
            </a:r>
            <a:r>
              <a:rPr kumimoji="0" lang="en-US" sz="3600" b="0" i="0" u="none" strike="noStrike" kern="1200" cap="none" spc="0" normalizeH="0" noProof="0" dirty="0">
                <a:ln>
                  <a:noFill/>
                </a:ln>
                <a:solidFill>
                  <a:prstClr val="white"/>
                </a:solidFill>
                <a:effectLst/>
                <a:uLnTx/>
                <a:uFillTx/>
                <a:latin typeface="Constantia"/>
                <a:ea typeface="+mn-ea"/>
                <a:cs typeface="+mn-cs"/>
              </a:rPr>
              <a:t> </a:t>
            </a:r>
            <a:r>
              <a:rPr lang="en-US" sz="3600" dirty="0">
                <a:solidFill>
                  <a:prstClr val="white"/>
                </a:solidFill>
                <a:latin typeface="Constantia"/>
              </a:rPr>
              <a:t>H</a:t>
            </a:r>
            <a:r>
              <a:rPr kumimoji="0" lang="en-US" sz="3600" b="0" i="0" u="none" strike="noStrike" kern="1200" cap="none" spc="0" normalizeH="0" baseline="0" noProof="0" dirty="0">
                <a:ln>
                  <a:noFill/>
                </a:ln>
                <a:solidFill>
                  <a:prstClr val="white"/>
                </a:solidFill>
                <a:effectLst/>
                <a:uLnTx/>
                <a:uFillTx/>
                <a:latin typeface="Constantia"/>
                <a:ea typeface="+mn-ea"/>
                <a:cs typeface="+mn-cs"/>
              </a:rPr>
              <a:t>is sheep (10:7-15, 17–18) </a:t>
            </a:r>
          </a:p>
          <a:p>
            <a:pPr marL="1485900" marR="0" lvl="2" indent="-571500" algn="l" defTabSz="914400" rtl="0" eaLnBrk="1" fontAlgn="auto" latinLnBrk="0" hangingPunct="1">
              <a:lnSpc>
                <a:spcPct val="100000"/>
              </a:lnSpc>
              <a:spcBef>
                <a:spcPts val="0"/>
              </a:spcBef>
              <a:spcAft>
                <a:spcPts val="0"/>
              </a:spcAft>
              <a:buClr>
                <a:srgbClr val="F3A447"/>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onstantia"/>
                <a:ea typeface="+mn-ea"/>
                <a:cs typeface="+mn-cs"/>
              </a:rPr>
              <a:t>Jesus will gather “other sheep” not of this sheepfold (10:16)</a:t>
            </a:r>
          </a:p>
          <a:p>
            <a:pPr marL="571500" marR="0" lvl="0" indent="-571500" algn="l" defTabSz="914400" rtl="0" eaLnBrk="1" fontAlgn="auto" latinLnBrk="0" hangingPunct="1">
              <a:lnSpc>
                <a:spcPct val="100000"/>
              </a:lnSpc>
              <a:spcBef>
                <a:spcPts val="0"/>
              </a:spcBef>
              <a:spcAft>
                <a:spcPts val="0"/>
              </a:spcAft>
              <a:buClr>
                <a:srgbClr val="F3A447"/>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5786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Gospel of John (2003 Full Movie) [HD]">
            <a:hlinkClick r:id="" action="ppaction://media"/>
            <a:extLst>
              <a:ext uri="{FF2B5EF4-FFF2-40B4-BE49-F238E27FC236}">
                <a16:creationId xmlns:a16="http://schemas.microsoft.com/office/drawing/2014/main" id="{68804B00-41DF-4F61-B496-3D4D655D4182}"/>
              </a:ext>
            </a:extLst>
          </p:cNvPr>
          <p:cNvPicPr>
            <a:picLocks noRot="1" noChangeAspect="1"/>
          </p:cNvPicPr>
          <p:nvPr>
            <a:videoFile r:link="rId1"/>
          </p:nvPr>
        </p:nvPicPr>
        <p:blipFill>
          <a:blip r:embed="rId3"/>
          <a:stretch>
            <a:fillRect/>
          </a:stretch>
        </p:blipFill>
        <p:spPr>
          <a:xfrm>
            <a:off x="1419967" y="857250"/>
            <a:ext cx="9248033" cy="5202019"/>
          </a:xfrm>
          <a:prstGeom prst="rect">
            <a:avLst/>
          </a:prstGeom>
        </p:spPr>
      </p:pic>
      <p:sp>
        <p:nvSpPr>
          <p:cNvPr id="3" name="TextBox 2">
            <a:extLst>
              <a:ext uri="{FF2B5EF4-FFF2-40B4-BE49-F238E27FC236}">
                <a16:creationId xmlns:a16="http://schemas.microsoft.com/office/drawing/2014/main" id="{C055B54D-1EA8-4C1A-BD16-DBA2C939F56E}"/>
              </a:ext>
            </a:extLst>
          </p:cNvPr>
          <p:cNvSpPr txBox="1"/>
          <p:nvPr/>
        </p:nvSpPr>
        <p:spPr>
          <a:xfrm>
            <a:off x="190500" y="6059269"/>
            <a:ext cx="12039600" cy="646331"/>
          </a:xfrm>
          <a:prstGeom prst="rect">
            <a:avLst/>
          </a:prstGeom>
          <a:noFill/>
        </p:spPr>
        <p:txBody>
          <a:bodyPr wrap="square" rtlCol="0">
            <a:spAutoFit/>
          </a:bodyPr>
          <a:lstStyle/>
          <a:p>
            <a:pPr algn="ctr"/>
            <a:r>
              <a:rPr lang="en-US" sz="3600" dirty="0"/>
              <a:t>“The only King we have is the Emperor!”</a:t>
            </a:r>
          </a:p>
        </p:txBody>
      </p:sp>
      <p:sp>
        <p:nvSpPr>
          <p:cNvPr id="4" name="TextBox 3">
            <a:extLst>
              <a:ext uri="{FF2B5EF4-FFF2-40B4-BE49-F238E27FC236}">
                <a16:creationId xmlns:a16="http://schemas.microsoft.com/office/drawing/2014/main" id="{1F202DFA-9E93-4614-B6A8-8321FF6A7260}"/>
              </a:ext>
            </a:extLst>
          </p:cNvPr>
          <p:cNvSpPr txBox="1"/>
          <p:nvPr/>
        </p:nvSpPr>
        <p:spPr>
          <a:xfrm>
            <a:off x="519483" y="104899"/>
            <a:ext cx="11049000" cy="784830"/>
          </a:xfrm>
          <a:prstGeom prst="rect">
            <a:avLst/>
          </a:prstGeom>
          <a:noFill/>
        </p:spPr>
        <p:txBody>
          <a:bodyPr wrap="square" rtlCol="0">
            <a:spAutoFit/>
          </a:bodyPr>
          <a:lstStyle/>
          <a:p>
            <a:pPr algn="ctr"/>
            <a:r>
              <a:rPr lang="en-US" sz="4500" dirty="0"/>
              <a:t>Good Shepherd and King (John 18:17-19:22) </a:t>
            </a:r>
          </a:p>
        </p:txBody>
      </p:sp>
    </p:spTree>
    <p:extLst>
      <p:ext uri="{BB962C8B-B14F-4D97-AF65-F5344CB8AC3E}">
        <p14:creationId xmlns:p14="http://schemas.microsoft.com/office/powerpoint/2010/main" val="267642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D3899F-670C-430B-BC28-422F4DF9B7F9}"/>
              </a:ext>
            </a:extLst>
          </p:cNvPr>
          <p:cNvSpPr txBox="1"/>
          <p:nvPr/>
        </p:nvSpPr>
        <p:spPr>
          <a:xfrm>
            <a:off x="1371600" y="152400"/>
            <a:ext cx="9144000" cy="784830"/>
          </a:xfrm>
          <a:prstGeom prst="rect">
            <a:avLst/>
          </a:prstGeom>
          <a:noFill/>
        </p:spPr>
        <p:txBody>
          <a:bodyPr wrap="square" rtlCol="0">
            <a:spAutoFit/>
          </a:bodyPr>
          <a:lstStyle/>
          <a:p>
            <a:pPr algn="ctr"/>
            <a:r>
              <a:rPr lang="en-US" sz="4500" dirty="0"/>
              <a:t>A King on Trial: John 18:17 – 19:22 </a:t>
            </a:r>
          </a:p>
        </p:txBody>
      </p:sp>
      <p:sp>
        <p:nvSpPr>
          <p:cNvPr id="4" name="TextBox 3">
            <a:extLst>
              <a:ext uri="{FF2B5EF4-FFF2-40B4-BE49-F238E27FC236}">
                <a16:creationId xmlns:a16="http://schemas.microsoft.com/office/drawing/2014/main" id="{CA25B861-AA13-4894-95D7-EFC1658CD1C3}"/>
              </a:ext>
            </a:extLst>
          </p:cNvPr>
          <p:cNvSpPr txBox="1"/>
          <p:nvPr/>
        </p:nvSpPr>
        <p:spPr>
          <a:xfrm>
            <a:off x="342900" y="937230"/>
            <a:ext cx="11506200" cy="6186309"/>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t>What do you notice in this scene regarding situational irony (events are contrary to our  expectations) and dramatic irony (we know and recognize what people in the story do not)? </a:t>
            </a:r>
          </a:p>
          <a:p>
            <a:pPr marL="571500" indent="-571500">
              <a:buClr>
                <a:schemeClr val="accent2"/>
              </a:buClr>
              <a:buFont typeface="Arial" panose="020B0604020202020204" pitchFamily="34" charset="0"/>
              <a:buChar char="•"/>
            </a:pPr>
            <a:r>
              <a:rPr lang="en-US" sz="3600" dirty="0"/>
              <a:t>In the trial depicted in this scene, Jesus is pronounced guilty of insubordination against an earthly king, Tiberius Caesar. Based on what Jesus said earlier about his work as Good Shepherd, what other trial in the mind of the reader is also going on? How does the Gospel writer expect THAT trial will end (see 20:31)? </a:t>
            </a:r>
          </a:p>
          <a:p>
            <a:pPr marL="571500" indent="-571500">
              <a:buClr>
                <a:schemeClr val="accent2"/>
              </a:buClr>
              <a:buFont typeface="Arial" panose="020B0604020202020204" pitchFamily="34" charset="0"/>
              <a:buChar char="•"/>
            </a:pPr>
            <a:endParaRPr lang="en-US" sz="3600" dirty="0"/>
          </a:p>
        </p:txBody>
      </p:sp>
    </p:spTree>
    <p:extLst>
      <p:ext uri="{BB962C8B-B14F-4D97-AF65-F5344CB8AC3E}">
        <p14:creationId xmlns:p14="http://schemas.microsoft.com/office/powerpoint/2010/main" val="81079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4E10-98CD-4CF9-BFEB-67B6502B5652}"/>
              </a:ext>
            </a:extLst>
          </p:cNvPr>
          <p:cNvSpPr>
            <a:spLocks noGrp="1"/>
          </p:cNvSpPr>
          <p:nvPr>
            <p:ph type="title"/>
          </p:nvPr>
        </p:nvSpPr>
        <p:spPr>
          <a:xfrm>
            <a:off x="685800" y="-228600"/>
            <a:ext cx="11353800" cy="1219200"/>
          </a:xfrm>
        </p:spPr>
        <p:txBody>
          <a:bodyPr>
            <a:normAutofit/>
          </a:bodyPr>
          <a:lstStyle/>
          <a:p>
            <a:pPr algn="ctr"/>
            <a:r>
              <a:rPr lang="en-US" dirty="0"/>
              <a:t>Under-Shepherd to the Good Shepherd (21:15 – 24) </a:t>
            </a:r>
          </a:p>
        </p:txBody>
      </p:sp>
      <p:pic>
        <p:nvPicPr>
          <p:cNvPr id="3" name="Online Media 2" title="The Gospel of John (2003 Full Movie) [HD]">
            <a:hlinkClick r:id="" action="ppaction://media"/>
            <a:extLst>
              <a:ext uri="{FF2B5EF4-FFF2-40B4-BE49-F238E27FC236}">
                <a16:creationId xmlns:a16="http://schemas.microsoft.com/office/drawing/2014/main" id="{927A3ACA-9B31-4D5B-8198-101A4D848491}"/>
              </a:ext>
            </a:extLst>
          </p:cNvPr>
          <p:cNvPicPr>
            <a:picLocks noRot="1" noChangeAspect="1"/>
          </p:cNvPicPr>
          <p:nvPr>
            <a:videoFile r:link="rId1"/>
          </p:nvPr>
        </p:nvPicPr>
        <p:blipFill>
          <a:blip r:embed="rId3"/>
          <a:stretch>
            <a:fillRect/>
          </a:stretch>
        </p:blipFill>
        <p:spPr>
          <a:xfrm>
            <a:off x="1524000" y="914400"/>
            <a:ext cx="9347200" cy="5257800"/>
          </a:xfrm>
          <a:prstGeom prst="rect">
            <a:avLst/>
          </a:prstGeom>
        </p:spPr>
      </p:pic>
      <p:sp>
        <p:nvSpPr>
          <p:cNvPr id="4" name="TextBox 3">
            <a:extLst>
              <a:ext uri="{FF2B5EF4-FFF2-40B4-BE49-F238E27FC236}">
                <a16:creationId xmlns:a16="http://schemas.microsoft.com/office/drawing/2014/main" id="{B594E851-B7D2-4E69-B233-4A27DD1AD186}"/>
              </a:ext>
            </a:extLst>
          </p:cNvPr>
          <p:cNvSpPr txBox="1"/>
          <p:nvPr/>
        </p:nvSpPr>
        <p:spPr>
          <a:xfrm>
            <a:off x="952500" y="6059269"/>
            <a:ext cx="10668000" cy="646331"/>
          </a:xfrm>
          <a:prstGeom prst="rect">
            <a:avLst/>
          </a:prstGeom>
          <a:noFill/>
        </p:spPr>
        <p:txBody>
          <a:bodyPr wrap="square" rtlCol="0">
            <a:spAutoFit/>
          </a:bodyPr>
          <a:lstStyle/>
          <a:p>
            <a:pPr algn="ctr"/>
            <a:r>
              <a:rPr lang="en-US" sz="3600" dirty="0"/>
              <a:t>“Take care of my sheep.” </a:t>
            </a:r>
          </a:p>
        </p:txBody>
      </p:sp>
    </p:spTree>
    <p:extLst>
      <p:ext uri="{BB962C8B-B14F-4D97-AF65-F5344CB8AC3E}">
        <p14:creationId xmlns:p14="http://schemas.microsoft.com/office/powerpoint/2010/main" val="33622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FDEA-6519-4EC2-BFA7-2E073028F97C}"/>
              </a:ext>
            </a:extLst>
          </p:cNvPr>
          <p:cNvSpPr>
            <a:spLocks noGrp="1"/>
          </p:cNvSpPr>
          <p:nvPr>
            <p:ph type="title"/>
          </p:nvPr>
        </p:nvSpPr>
        <p:spPr/>
        <p:txBody>
          <a:bodyPr>
            <a:normAutofit fontScale="90000"/>
          </a:bodyPr>
          <a:lstStyle/>
          <a:p>
            <a:pPr algn="ctr"/>
            <a:r>
              <a:rPr lang="en-US" sz="4500" dirty="0"/>
              <a:t>Under-Shepherd to the Good Shepherd (21:15-24) </a:t>
            </a:r>
          </a:p>
        </p:txBody>
      </p:sp>
      <p:sp>
        <p:nvSpPr>
          <p:cNvPr id="3" name="TextBox 2">
            <a:extLst>
              <a:ext uri="{FF2B5EF4-FFF2-40B4-BE49-F238E27FC236}">
                <a16:creationId xmlns:a16="http://schemas.microsoft.com/office/drawing/2014/main" id="{32CA5E49-F3A4-4E5B-A9E3-92C90CE2B24A}"/>
              </a:ext>
            </a:extLst>
          </p:cNvPr>
          <p:cNvSpPr txBox="1"/>
          <p:nvPr/>
        </p:nvSpPr>
        <p:spPr>
          <a:xfrm>
            <a:off x="1447800" y="1600200"/>
            <a:ext cx="9677400" cy="3416320"/>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t>In what way do these final words of Jesus to Peter indicate Peter is still a sheep? </a:t>
            </a:r>
          </a:p>
          <a:p>
            <a:pPr marL="571500" indent="-571500">
              <a:buClr>
                <a:schemeClr val="accent2"/>
              </a:buClr>
              <a:buFont typeface="Arial" panose="020B0604020202020204" pitchFamily="34" charset="0"/>
              <a:buChar char="•"/>
            </a:pPr>
            <a:r>
              <a:rPr lang="en-US" sz="3600" dirty="0"/>
              <a:t>In what way is Peter now understood to be a shepherd?</a:t>
            </a:r>
          </a:p>
          <a:p>
            <a:pPr marL="571500" indent="-571500">
              <a:buClr>
                <a:schemeClr val="accent2"/>
              </a:buClr>
              <a:buFont typeface="Arial" panose="020B0604020202020204" pitchFamily="34" charset="0"/>
              <a:buChar char="•"/>
            </a:pPr>
            <a:r>
              <a:rPr lang="en-US" sz="3600" dirty="0"/>
              <a:t>Why do you think Jesus asked Peter three times if Peter loved Him?  </a:t>
            </a:r>
          </a:p>
        </p:txBody>
      </p:sp>
    </p:spTree>
    <p:extLst>
      <p:ext uri="{BB962C8B-B14F-4D97-AF65-F5344CB8AC3E}">
        <p14:creationId xmlns:p14="http://schemas.microsoft.com/office/powerpoint/2010/main" val="66786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shepherds">
            <a:extLst>
              <a:ext uri="{FF2B5EF4-FFF2-40B4-BE49-F238E27FC236}">
                <a16:creationId xmlns:a16="http://schemas.microsoft.com/office/drawing/2014/main" id="{C7FB2902-2A88-40FC-A91F-088CD10DC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84" y="609600"/>
            <a:ext cx="9367916"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73ACB5-9A3E-49BD-A75F-4FAA938B4147}"/>
              </a:ext>
            </a:extLst>
          </p:cNvPr>
          <p:cNvSpPr>
            <a:spLocks noGrp="1"/>
          </p:cNvSpPr>
          <p:nvPr>
            <p:ph type="title"/>
          </p:nvPr>
        </p:nvSpPr>
        <p:spPr>
          <a:xfrm>
            <a:off x="76200" y="2720090"/>
            <a:ext cx="12039600" cy="1219200"/>
          </a:xfrm>
        </p:spPr>
        <p:txBody>
          <a:bodyPr>
            <a:normAutofit fontScale="90000"/>
          </a:bodyPr>
          <a:lstStyle/>
          <a:p>
            <a:pPr algn="ctr"/>
            <a:r>
              <a:rPr lang="en-US" dirty="0">
                <a:highlight>
                  <a:srgbClr val="000000"/>
                </a:highlight>
              </a:rPr>
              <a:t>Now that we have traced the implications of Jesus as Good Shepherd throughout this gospel, what does it mean for you that because of your Good Shepherd you now “have life” and “have it abundantly”(10:10)?</a:t>
            </a:r>
            <a:br>
              <a:rPr lang="en-US" dirty="0">
                <a:highlight>
                  <a:srgbClr val="000000"/>
                </a:highlight>
              </a:rPr>
            </a:br>
            <a:r>
              <a:rPr lang="en-US" dirty="0">
                <a:highlight>
                  <a:srgbClr val="000000"/>
                </a:highlight>
              </a:rPr>
              <a:t>   </a:t>
            </a:r>
          </a:p>
        </p:txBody>
      </p:sp>
    </p:spTree>
    <p:extLst>
      <p:ext uri="{BB962C8B-B14F-4D97-AF65-F5344CB8AC3E}">
        <p14:creationId xmlns:p14="http://schemas.microsoft.com/office/powerpoint/2010/main" val="100680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randombar(horizontal)">
                                      <p:cBhvr>
                                        <p:cTn id="1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sheep standing on top of a grass covered field&#10;&#10;Description automatically generated">
            <a:extLst>
              <a:ext uri="{FF2B5EF4-FFF2-40B4-BE49-F238E27FC236}">
                <a16:creationId xmlns:a16="http://schemas.microsoft.com/office/drawing/2014/main" id="{30E37349-2D01-4F54-868D-E16168F5D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65100"/>
            <a:ext cx="9791700" cy="6527800"/>
          </a:xfrm>
          <a:prstGeom prst="rect">
            <a:avLst/>
          </a:prstGeom>
        </p:spPr>
      </p:pic>
      <p:sp>
        <p:nvSpPr>
          <p:cNvPr id="2" name="TextBox 1">
            <a:extLst>
              <a:ext uri="{FF2B5EF4-FFF2-40B4-BE49-F238E27FC236}">
                <a16:creationId xmlns:a16="http://schemas.microsoft.com/office/drawing/2014/main" id="{B93AD82B-2FB7-40B5-B29C-041CA45ABDCE}"/>
              </a:ext>
            </a:extLst>
          </p:cNvPr>
          <p:cNvSpPr txBox="1"/>
          <p:nvPr/>
        </p:nvSpPr>
        <p:spPr>
          <a:xfrm>
            <a:off x="0" y="304800"/>
            <a:ext cx="12192000" cy="1477328"/>
          </a:xfrm>
          <a:prstGeom prst="rect">
            <a:avLst/>
          </a:prstGeom>
          <a:noFill/>
        </p:spPr>
        <p:txBody>
          <a:bodyPr wrap="square" rtlCol="0">
            <a:spAutoFit/>
          </a:bodyPr>
          <a:lstStyle/>
          <a:p>
            <a:pPr algn="ctr"/>
            <a:r>
              <a:rPr lang="en-US" sz="4500" dirty="0">
                <a:highlight>
                  <a:srgbClr val="000000"/>
                </a:highlight>
              </a:rPr>
              <a:t>For next week, please read John 1:29, 2:13–22; 11:55–57; 13:1–30; 18:28–19:36; 21:1–14 </a:t>
            </a:r>
          </a:p>
        </p:txBody>
      </p:sp>
      <p:sp>
        <p:nvSpPr>
          <p:cNvPr id="5" name="TextBox 4">
            <a:extLst>
              <a:ext uri="{FF2B5EF4-FFF2-40B4-BE49-F238E27FC236}">
                <a16:creationId xmlns:a16="http://schemas.microsoft.com/office/drawing/2014/main" id="{C8BA8EF4-6256-4D7C-8EDC-25FA21A79F5D}"/>
              </a:ext>
            </a:extLst>
          </p:cNvPr>
          <p:cNvSpPr txBox="1"/>
          <p:nvPr/>
        </p:nvSpPr>
        <p:spPr>
          <a:xfrm>
            <a:off x="457200" y="6017838"/>
            <a:ext cx="11639862" cy="646331"/>
          </a:xfrm>
          <a:prstGeom prst="rect">
            <a:avLst/>
          </a:prstGeom>
          <a:noFill/>
        </p:spPr>
        <p:txBody>
          <a:bodyPr wrap="square" rtlCol="0">
            <a:spAutoFit/>
          </a:bodyPr>
          <a:lstStyle/>
          <a:p>
            <a:pPr algn="ctr"/>
            <a:r>
              <a:rPr lang="en-US" sz="3600" dirty="0">
                <a:highlight>
                  <a:srgbClr val="000000"/>
                </a:highlight>
              </a:rPr>
              <a:t>Passover Lamb/Meal of Life</a:t>
            </a:r>
          </a:p>
        </p:txBody>
      </p:sp>
    </p:spTree>
    <p:extLst>
      <p:ext uri="{BB962C8B-B14F-4D97-AF65-F5344CB8AC3E}">
        <p14:creationId xmlns:p14="http://schemas.microsoft.com/office/powerpoint/2010/main" val="15023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2011-A969-4338-B4B2-CAB4358EEC1C}"/>
              </a:ext>
            </a:extLst>
          </p:cNvPr>
          <p:cNvSpPr>
            <a:spLocks noGrp="1"/>
          </p:cNvSpPr>
          <p:nvPr>
            <p:ph type="title"/>
          </p:nvPr>
        </p:nvSpPr>
        <p:spPr>
          <a:xfrm>
            <a:off x="609600" y="-152400"/>
            <a:ext cx="10972800" cy="1219200"/>
          </a:xfrm>
        </p:spPr>
        <p:txBody>
          <a:bodyPr>
            <a:normAutofit/>
          </a:bodyPr>
          <a:lstStyle/>
          <a:p>
            <a:pPr algn="ctr"/>
            <a:r>
              <a:rPr lang="en-US" sz="4500" dirty="0"/>
              <a:t>Feast of Tabernacles (Booths), Part 2</a:t>
            </a:r>
          </a:p>
        </p:txBody>
      </p:sp>
      <p:sp>
        <p:nvSpPr>
          <p:cNvPr id="3" name="TextBox 2">
            <a:extLst>
              <a:ext uri="{FF2B5EF4-FFF2-40B4-BE49-F238E27FC236}">
                <a16:creationId xmlns:a16="http://schemas.microsoft.com/office/drawing/2014/main" id="{A4BE902E-CB23-475A-8FB6-DDA7071FC764}"/>
              </a:ext>
            </a:extLst>
          </p:cNvPr>
          <p:cNvSpPr txBox="1"/>
          <p:nvPr/>
        </p:nvSpPr>
        <p:spPr>
          <a:xfrm>
            <a:off x="152400" y="1067292"/>
            <a:ext cx="11734800" cy="1754326"/>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t>According to Jewish oral tradition, at the end of the first day of the Feast of Booths four tall candlesticks were set up in the Court of the Women inside the temple. </a:t>
            </a:r>
          </a:p>
        </p:txBody>
      </p:sp>
      <p:pic>
        <p:nvPicPr>
          <p:cNvPr id="1026" name="Picture 2">
            <a:extLst>
              <a:ext uri="{FF2B5EF4-FFF2-40B4-BE49-F238E27FC236}">
                <a16:creationId xmlns:a16="http://schemas.microsoft.com/office/drawing/2014/main" id="{AE204777-2CF3-426B-931D-6E47E8029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 y="3514725"/>
            <a:ext cx="5810250"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C612CA-8715-4A4E-9565-EB29D2D772F2}"/>
              </a:ext>
            </a:extLst>
          </p:cNvPr>
          <p:cNvSpPr txBox="1"/>
          <p:nvPr/>
        </p:nvSpPr>
        <p:spPr>
          <a:xfrm>
            <a:off x="5938266" y="3538728"/>
            <a:ext cx="6172200" cy="2862322"/>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t>The Mishnah states that when these wicks were lit, “there was not a courtyard in Jerusalem that did not reflect the light” </a:t>
            </a:r>
          </a:p>
        </p:txBody>
      </p:sp>
      <p:sp>
        <p:nvSpPr>
          <p:cNvPr id="5" name="TextBox 4">
            <a:extLst>
              <a:ext uri="{FF2B5EF4-FFF2-40B4-BE49-F238E27FC236}">
                <a16:creationId xmlns:a16="http://schemas.microsoft.com/office/drawing/2014/main" id="{CE985DF5-B5D3-48F1-A896-B01BA6EACA84}"/>
              </a:ext>
            </a:extLst>
          </p:cNvPr>
          <p:cNvSpPr txBox="1"/>
          <p:nvPr/>
        </p:nvSpPr>
        <p:spPr>
          <a:xfrm>
            <a:off x="57150" y="2821618"/>
            <a:ext cx="12515850" cy="646331"/>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t>The top of each candlestick was reached by ladders.</a:t>
            </a:r>
          </a:p>
        </p:txBody>
      </p:sp>
    </p:spTree>
    <p:extLst>
      <p:ext uri="{BB962C8B-B14F-4D97-AF65-F5344CB8AC3E}">
        <p14:creationId xmlns:p14="http://schemas.microsoft.com/office/powerpoint/2010/main" val="340488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hekinah glory">
            <a:extLst>
              <a:ext uri="{FF2B5EF4-FFF2-40B4-BE49-F238E27FC236}">
                <a16:creationId xmlns:a16="http://schemas.microsoft.com/office/drawing/2014/main" id="{6CAB24EA-2BE4-400B-A5A9-249E57438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353" y="33528"/>
            <a:ext cx="6919912" cy="67987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CA57AD-B8D2-4231-A28F-7CCC9F60FA6F}"/>
              </a:ext>
            </a:extLst>
          </p:cNvPr>
          <p:cNvSpPr txBox="1"/>
          <p:nvPr/>
        </p:nvSpPr>
        <p:spPr>
          <a:xfrm>
            <a:off x="-68311" y="965668"/>
            <a:ext cx="12225528" cy="1661993"/>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400" dirty="0">
                <a:highlight>
                  <a:srgbClr val="000000"/>
                </a:highlight>
              </a:rPr>
              <a:t>In Greco-Roman world, the god Serapis was “light of all men” and Isis “light of all mortals” </a:t>
            </a:r>
            <a:r>
              <a:rPr lang="en-US" sz="3400" i="1" dirty="0">
                <a:highlight>
                  <a:srgbClr val="000000"/>
                </a:highlight>
              </a:rPr>
              <a:t>(Symbolism,</a:t>
            </a:r>
            <a:r>
              <a:rPr lang="en-US" sz="3400" dirty="0">
                <a:highlight>
                  <a:srgbClr val="000000"/>
                </a:highlight>
              </a:rPr>
              <a:t> 159); non-Jews would have discerned the divine connotations in Jesus’ words. </a:t>
            </a:r>
          </a:p>
        </p:txBody>
      </p:sp>
      <p:sp>
        <p:nvSpPr>
          <p:cNvPr id="3" name="TextBox 2">
            <a:extLst>
              <a:ext uri="{FF2B5EF4-FFF2-40B4-BE49-F238E27FC236}">
                <a16:creationId xmlns:a16="http://schemas.microsoft.com/office/drawing/2014/main" id="{21BAE8E7-B577-4C91-8B2D-8B4DBEC208F1}"/>
              </a:ext>
            </a:extLst>
          </p:cNvPr>
          <p:cNvSpPr txBox="1"/>
          <p:nvPr/>
        </p:nvSpPr>
        <p:spPr>
          <a:xfrm>
            <a:off x="-103094" y="2647503"/>
            <a:ext cx="12295094" cy="1754326"/>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highlight>
                  <a:srgbClr val="000000"/>
                </a:highlight>
              </a:rPr>
              <a:t>References to light in Israel’s story are many; the fiery pillar that led Israel by night may be especially important in the context of the Feast of Booths (</a:t>
            </a:r>
            <a:r>
              <a:rPr lang="en-US" sz="3600" dirty="0" err="1">
                <a:highlight>
                  <a:srgbClr val="000000"/>
                </a:highlight>
              </a:rPr>
              <a:t>Exod</a:t>
            </a:r>
            <a:r>
              <a:rPr lang="en-US" sz="3600" dirty="0">
                <a:highlight>
                  <a:srgbClr val="000000"/>
                </a:highlight>
              </a:rPr>
              <a:t> 13:21–22) </a:t>
            </a:r>
          </a:p>
        </p:txBody>
      </p:sp>
      <p:sp>
        <p:nvSpPr>
          <p:cNvPr id="5" name="TextBox 4">
            <a:extLst>
              <a:ext uri="{FF2B5EF4-FFF2-40B4-BE49-F238E27FC236}">
                <a16:creationId xmlns:a16="http://schemas.microsoft.com/office/drawing/2014/main" id="{F6F445F2-7E9A-4574-A81A-ACEFF5F924F5}"/>
              </a:ext>
            </a:extLst>
          </p:cNvPr>
          <p:cNvSpPr txBox="1"/>
          <p:nvPr/>
        </p:nvSpPr>
        <p:spPr>
          <a:xfrm>
            <a:off x="-68311" y="4444501"/>
            <a:ext cx="11887200" cy="1754326"/>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highlight>
                  <a:srgbClr val="000000"/>
                </a:highlight>
              </a:rPr>
              <a:t>Jesus is not just one light among many; he claims to be “the light of the world”; his disciples will never walk in darkness but have “the light of life” (John 8:12)  </a:t>
            </a:r>
          </a:p>
        </p:txBody>
      </p:sp>
      <p:sp>
        <p:nvSpPr>
          <p:cNvPr id="4" name="TextBox 3">
            <a:extLst>
              <a:ext uri="{FF2B5EF4-FFF2-40B4-BE49-F238E27FC236}">
                <a16:creationId xmlns:a16="http://schemas.microsoft.com/office/drawing/2014/main" id="{D8E973BD-D477-4CB8-82AD-7178AB98BAE2}"/>
              </a:ext>
            </a:extLst>
          </p:cNvPr>
          <p:cNvSpPr txBox="1"/>
          <p:nvPr/>
        </p:nvSpPr>
        <p:spPr>
          <a:xfrm>
            <a:off x="1066800" y="0"/>
            <a:ext cx="11049000" cy="784830"/>
          </a:xfrm>
          <a:prstGeom prst="rect">
            <a:avLst/>
          </a:prstGeom>
          <a:noFill/>
        </p:spPr>
        <p:txBody>
          <a:bodyPr wrap="square" rtlCol="0">
            <a:spAutoFit/>
          </a:bodyPr>
          <a:lstStyle/>
          <a:p>
            <a:r>
              <a:rPr lang="en-US" sz="4500" dirty="0"/>
              <a:t>Light &amp; Darkness for Early Readers of John</a:t>
            </a:r>
          </a:p>
        </p:txBody>
      </p:sp>
    </p:spTree>
    <p:extLst>
      <p:ext uri="{BB962C8B-B14F-4D97-AF65-F5344CB8AC3E}">
        <p14:creationId xmlns:p14="http://schemas.microsoft.com/office/powerpoint/2010/main" val="25974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043A8-6BBE-4F54-841D-8CEAB116873E}"/>
              </a:ext>
            </a:extLst>
          </p:cNvPr>
          <p:cNvSpPr>
            <a:spLocks noGrp="1"/>
          </p:cNvSpPr>
          <p:nvPr>
            <p:ph idx="1"/>
          </p:nvPr>
        </p:nvSpPr>
        <p:spPr>
          <a:xfrm>
            <a:off x="-18288" y="603111"/>
            <a:ext cx="5715000" cy="5029200"/>
          </a:xfrm>
        </p:spPr>
        <p:txBody>
          <a:bodyPr>
            <a:noAutofit/>
          </a:bodyPr>
          <a:lstStyle/>
          <a:p>
            <a:pPr marL="0" indent="0">
              <a:buNone/>
            </a:pPr>
            <a:endParaRPr lang="en-US" sz="3500" dirty="0"/>
          </a:p>
          <a:p>
            <a:r>
              <a:rPr lang="en-US" sz="3500" dirty="0"/>
              <a:t>Jesus’ opponents assume a man born blind is “steeped in sin” at birth (9:34)</a:t>
            </a:r>
          </a:p>
          <a:p>
            <a:r>
              <a:rPr lang="en-US" sz="3500" dirty="0"/>
              <a:t>Jesus’ opponents call him a sinner, for he healed on the Sabbath (9:24) </a:t>
            </a:r>
          </a:p>
          <a:p>
            <a:r>
              <a:rPr lang="en-US" sz="3500" dirty="0"/>
              <a:t>Jesus’ opponents scoff at the idea that they are blind and guilty of sin (9:40-41)</a:t>
            </a:r>
          </a:p>
        </p:txBody>
      </p:sp>
      <p:sp>
        <p:nvSpPr>
          <p:cNvPr id="3" name="Title 2">
            <a:extLst>
              <a:ext uri="{FF2B5EF4-FFF2-40B4-BE49-F238E27FC236}">
                <a16:creationId xmlns:a16="http://schemas.microsoft.com/office/drawing/2014/main" id="{CDCB34A9-9AFB-406E-8615-15045FA2CF1C}"/>
              </a:ext>
            </a:extLst>
          </p:cNvPr>
          <p:cNvSpPr>
            <a:spLocks noGrp="1"/>
          </p:cNvSpPr>
          <p:nvPr>
            <p:ph type="title"/>
          </p:nvPr>
        </p:nvSpPr>
        <p:spPr>
          <a:xfrm>
            <a:off x="1066800" y="76200"/>
            <a:ext cx="9525000" cy="1219200"/>
          </a:xfrm>
        </p:spPr>
        <p:txBody>
          <a:bodyPr>
            <a:noAutofit/>
          </a:bodyPr>
          <a:lstStyle/>
          <a:p>
            <a:pPr algn="ctr"/>
            <a:r>
              <a:rPr lang="en-US" dirty="0"/>
              <a:t>Seeing but “Blind”/Blind but “Seeing”: John’s Use of Situational &amp; Dramatic Irony</a:t>
            </a:r>
          </a:p>
        </p:txBody>
      </p:sp>
      <p:sp>
        <p:nvSpPr>
          <p:cNvPr id="4" name="TextBox 3">
            <a:extLst>
              <a:ext uri="{FF2B5EF4-FFF2-40B4-BE49-F238E27FC236}">
                <a16:creationId xmlns:a16="http://schemas.microsoft.com/office/drawing/2014/main" id="{30F25802-073D-468B-9602-80705D1464B0}"/>
              </a:ext>
            </a:extLst>
          </p:cNvPr>
          <p:cNvSpPr txBox="1"/>
          <p:nvPr/>
        </p:nvSpPr>
        <p:spPr>
          <a:xfrm>
            <a:off x="5486400" y="1225689"/>
            <a:ext cx="6705600" cy="5632311"/>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
                <a:srgbClr val="F3A447"/>
              </a:buClr>
              <a:buSzPct val="110000"/>
              <a:buFont typeface="Arial" panose="020B0604020202020204" pitchFamily="34" charset="0"/>
              <a:buChar char="•"/>
              <a:tabLst/>
              <a:defRPr/>
            </a:pPr>
            <a:r>
              <a:rPr lang="en-US" sz="3600" dirty="0">
                <a:solidFill>
                  <a:prstClr val="white"/>
                </a:solidFill>
                <a:latin typeface="Constantia"/>
              </a:rPr>
              <a:t>Jesus calls the man’s disability an opportunity for “God’s works to be revealed” (9:3) </a:t>
            </a: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a:p>
            <a:pPr marL="571500" marR="0" lvl="0" indent="-571500" algn="l" defTabSz="914400" rtl="0" eaLnBrk="1" fontAlgn="auto" latinLnBrk="0" hangingPunct="1">
              <a:lnSpc>
                <a:spcPct val="100000"/>
              </a:lnSpc>
              <a:spcBef>
                <a:spcPts val="0"/>
              </a:spcBef>
              <a:spcAft>
                <a:spcPts val="0"/>
              </a:spcAft>
              <a:buClr>
                <a:srgbClr val="F3A447"/>
              </a:buClr>
              <a:buSzPct val="110000"/>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onstantia"/>
                <a:ea typeface="+mn-ea"/>
                <a:cs typeface="+mn-cs"/>
              </a:rPr>
              <a:t>The blind man given to see calls Jesus a man “from God” and “Lord” (</a:t>
            </a:r>
            <a:r>
              <a:rPr lang="en-US" sz="3600" dirty="0">
                <a:solidFill>
                  <a:prstClr val="white"/>
                </a:solidFill>
                <a:latin typeface="Constantia"/>
              </a:rPr>
              <a:t>9:33, 38)</a:t>
            </a: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a:p>
            <a:pPr marL="571500" marR="0" lvl="0" indent="-571500" algn="l" defTabSz="914400" rtl="0" eaLnBrk="1" fontAlgn="auto" latinLnBrk="0" hangingPunct="1">
              <a:lnSpc>
                <a:spcPct val="100000"/>
              </a:lnSpc>
              <a:spcBef>
                <a:spcPts val="0"/>
              </a:spcBef>
              <a:spcAft>
                <a:spcPts val="0"/>
              </a:spcAft>
              <a:buClr>
                <a:srgbClr val="F3A447"/>
              </a:buClr>
              <a:buSzPct val="110000"/>
              <a:buFont typeface="Arial" panose="020B0604020202020204" pitchFamily="34" charset="0"/>
              <a:buChar char="•"/>
              <a:tabLst/>
              <a:defRPr/>
            </a:pPr>
            <a:r>
              <a:rPr lang="en-US" sz="3600" dirty="0">
                <a:solidFill>
                  <a:prstClr val="white"/>
                </a:solidFill>
                <a:latin typeface="Constantia"/>
              </a:rPr>
              <a:t>The blind man admits he was blind, but now sees; Jesus draws out the miracle of faith in him (9:35, 37) </a:t>
            </a: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5948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Jesus heals a blind man art">
            <a:extLst>
              <a:ext uri="{FF2B5EF4-FFF2-40B4-BE49-F238E27FC236}">
                <a16:creationId xmlns:a16="http://schemas.microsoft.com/office/drawing/2014/main" id="{89539EEE-0447-4F76-BF7F-EDCA46ABA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95250"/>
            <a:ext cx="8486775" cy="666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500" dirty="0"/>
              <a:t>Understanding signs and symbolic actions</a:t>
            </a:r>
          </a:p>
        </p:txBody>
      </p:sp>
      <p:sp>
        <p:nvSpPr>
          <p:cNvPr id="3" name="Content Placeholder 2"/>
          <p:cNvSpPr>
            <a:spLocks noGrp="1"/>
          </p:cNvSpPr>
          <p:nvPr>
            <p:ph idx="1"/>
          </p:nvPr>
        </p:nvSpPr>
        <p:spPr>
          <a:xfrm>
            <a:off x="-228600" y="1371600"/>
            <a:ext cx="12344400" cy="5715000"/>
          </a:xfrm>
        </p:spPr>
        <p:txBody>
          <a:bodyPr>
            <a:normAutofit/>
          </a:bodyPr>
          <a:lstStyle/>
          <a:p>
            <a:pPr lvl="1"/>
            <a:r>
              <a:rPr lang="en-US" sz="3200" dirty="0">
                <a:highlight>
                  <a:srgbClr val="FF0000"/>
                </a:highlight>
              </a:rPr>
              <a:t>Allusions to Jesus’ </a:t>
            </a:r>
            <a:r>
              <a:rPr lang="en-US" sz="3200" u="sng" dirty="0">
                <a:highlight>
                  <a:srgbClr val="FF0000"/>
                </a:highlight>
              </a:rPr>
              <a:t>death and resurrection</a:t>
            </a:r>
            <a:r>
              <a:rPr lang="en-US" sz="3200" dirty="0">
                <a:highlight>
                  <a:srgbClr val="FF0000"/>
                </a:highlight>
              </a:rPr>
              <a:t>: Compare this story with Jesus’ resurrection appearance to Thomas</a:t>
            </a:r>
            <a:endParaRPr lang="en-US" sz="3200" dirty="0"/>
          </a:p>
          <a:p>
            <a:pPr lvl="1"/>
            <a:r>
              <a:rPr lang="en-US" sz="3200" u="sng" dirty="0">
                <a:highlight>
                  <a:srgbClr val="FF0000"/>
                </a:highlight>
              </a:rPr>
              <a:t>Conversations and discourses</a:t>
            </a:r>
            <a:r>
              <a:rPr lang="en-US" sz="3200" dirty="0">
                <a:highlight>
                  <a:srgbClr val="FF0000"/>
                </a:highlight>
              </a:rPr>
              <a:t>: The contrast between Jesus’ seeing opponents (who think they understand him) and his believing followers (who are sure they do not yet understand him) is made unmistakably clear in John 8</a:t>
            </a:r>
            <a:endParaRPr lang="en-US" sz="3200" dirty="0"/>
          </a:p>
          <a:p>
            <a:pPr lvl="1"/>
            <a:r>
              <a:rPr lang="en-US" sz="3200" dirty="0">
                <a:highlight>
                  <a:srgbClr val="FF0000"/>
                </a:highlight>
              </a:rPr>
              <a:t>Actions appropriate and redefine associations with </a:t>
            </a:r>
            <a:r>
              <a:rPr lang="en-US" sz="3200" u="sng" dirty="0">
                <a:highlight>
                  <a:srgbClr val="FF0000"/>
                </a:highlight>
              </a:rPr>
              <a:t>images connected with the action</a:t>
            </a:r>
            <a:r>
              <a:rPr lang="en-US" sz="3200" dirty="0">
                <a:highlight>
                  <a:srgbClr val="FF0000"/>
                </a:highlight>
              </a:rPr>
              <a:t> (Is it significant that the man born blind is told to go and wash in the pool of Siloam? Why or why not?) </a:t>
            </a:r>
          </a:p>
          <a:p>
            <a:endParaRPr lang="en-US" dirty="0"/>
          </a:p>
          <a:p>
            <a:pPr lvl="1"/>
            <a:endParaRPr lang="en-US" dirty="0"/>
          </a:p>
        </p:txBody>
      </p:sp>
    </p:spTree>
    <p:extLst>
      <p:ext uri="{BB962C8B-B14F-4D97-AF65-F5344CB8AC3E}">
        <p14:creationId xmlns:p14="http://schemas.microsoft.com/office/powerpoint/2010/main" val="40255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998FCAD-845E-4A11-A6B4-4A52561D4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0"/>
            <a:ext cx="8877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D4ABD1-EEF9-46CA-B5F7-215FED551111}"/>
              </a:ext>
            </a:extLst>
          </p:cNvPr>
          <p:cNvSpPr txBox="1"/>
          <p:nvPr/>
        </p:nvSpPr>
        <p:spPr>
          <a:xfrm>
            <a:off x="304800" y="3429000"/>
            <a:ext cx="11353800" cy="3323987"/>
          </a:xfrm>
          <a:prstGeom prst="rect">
            <a:avLst/>
          </a:prstGeom>
          <a:noFill/>
        </p:spPr>
        <p:txBody>
          <a:bodyPr wrap="square" rtlCol="0">
            <a:spAutoFit/>
          </a:bodyPr>
          <a:lstStyle/>
          <a:p>
            <a:endParaRPr lang="en-US" sz="7000" dirty="0"/>
          </a:p>
          <a:p>
            <a:pPr algn="ctr"/>
            <a:r>
              <a:rPr lang="en-US" sz="7000" dirty="0"/>
              <a:t>Nicodemus and Light/Dark</a:t>
            </a:r>
          </a:p>
          <a:p>
            <a:pPr algn="ctr"/>
            <a:r>
              <a:rPr lang="en-US" sz="7000" dirty="0"/>
              <a:t>in the story of John’s Gospel</a:t>
            </a:r>
          </a:p>
        </p:txBody>
      </p:sp>
    </p:spTree>
    <p:extLst>
      <p:ext uri="{BB962C8B-B14F-4D97-AF65-F5344CB8AC3E}">
        <p14:creationId xmlns:p14="http://schemas.microsoft.com/office/powerpoint/2010/main" val="3825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043A8-6BBE-4F54-841D-8CEAB116873E}"/>
              </a:ext>
            </a:extLst>
          </p:cNvPr>
          <p:cNvSpPr>
            <a:spLocks noGrp="1"/>
          </p:cNvSpPr>
          <p:nvPr>
            <p:ph idx="1"/>
          </p:nvPr>
        </p:nvSpPr>
        <p:spPr>
          <a:xfrm>
            <a:off x="228600" y="1371600"/>
            <a:ext cx="12039600" cy="5715000"/>
          </a:xfrm>
        </p:spPr>
        <p:txBody>
          <a:bodyPr>
            <a:normAutofit/>
          </a:bodyPr>
          <a:lstStyle/>
          <a:p>
            <a:r>
              <a:rPr lang="en-US" sz="3900" dirty="0"/>
              <a:t>According to the Gospel of John, Nicodemus and Joseph of Arimathea hurried to prepare Jesus’ body for burial because “it was the Jewish Day of Preparation.” What do you think this means regarding the time of day and daylight? </a:t>
            </a:r>
          </a:p>
          <a:p>
            <a:r>
              <a:rPr lang="en-US" sz="3900" dirty="0"/>
              <a:t>Do you agree that Nicodemus came out of the darkness into the light of day, so to speak? Why do you say so?  </a:t>
            </a:r>
          </a:p>
          <a:p>
            <a:pPr marL="365760" lvl="1" indent="0">
              <a:buNone/>
            </a:pPr>
            <a:endParaRPr lang="en-US" sz="3200" dirty="0"/>
          </a:p>
        </p:txBody>
      </p:sp>
      <p:sp>
        <p:nvSpPr>
          <p:cNvPr id="3" name="Title 2">
            <a:extLst>
              <a:ext uri="{FF2B5EF4-FFF2-40B4-BE49-F238E27FC236}">
                <a16:creationId xmlns:a16="http://schemas.microsoft.com/office/drawing/2014/main" id="{CDCB34A9-9AFB-406E-8615-15045FA2CF1C}"/>
              </a:ext>
            </a:extLst>
          </p:cNvPr>
          <p:cNvSpPr>
            <a:spLocks noGrp="1"/>
          </p:cNvSpPr>
          <p:nvPr>
            <p:ph type="title"/>
          </p:nvPr>
        </p:nvSpPr>
        <p:spPr>
          <a:xfrm>
            <a:off x="1828800" y="0"/>
            <a:ext cx="8229600" cy="1219200"/>
          </a:xfrm>
        </p:spPr>
        <p:txBody>
          <a:bodyPr>
            <a:noAutofit/>
          </a:bodyPr>
          <a:lstStyle/>
          <a:p>
            <a:pPr algn="ctr"/>
            <a:r>
              <a:rPr lang="en-US" sz="4800" dirty="0"/>
              <a:t>Discuss</a:t>
            </a:r>
          </a:p>
        </p:txBody>
      </p:sp>
    </p:spTree>
    <p:extLst>
      <p:ext uri="{BB962C8B-B14F-4D97-AF65-F5344CB8AC3E}">
        <p14:creationId xmlns:p14="http://schemas.microsoft.com/office/powerpoint/2010/main" val="422720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258910-3E48-4F85-A33B-D253C9D3018D}"/>
              </a:ext>
            </a:extLst>
          </p:cNvPr>
          <p:cNvPicPr>
            <a:picLocks noChangeAspect="1"/>
          </p:cNvPicPr>
          <p:nvPr/>
        </p:nvPicPr>
        <p:blipFill>
          <a:blip r:embed="rId3"/>
          <a:stretch>
            <a:fillRect/>
          </a:stretch>
        </p:blipFill>
        <p:spPr>
          <a:xfrm>
            <a:off x="36576" y="45720"/>
            <a:ext cx="12571298" cy="6501611"/>
          </a:xfrm>
          <a:prstGeom prst="rect">
            <a:avLst/>
          </a:prstGeom>
        </p:spPr>
      </p:pic>
      <p:sp>
        <p:nvSpPr>
          <p:cNvPr id="3" name="TextBox 2">
            <a:extLst>
              <a:ext uri="{FF2B5EF4-FFF2-40B4-BE49-F238E27FC236}">
                <a16:creationId xmlns:a16="http://schemas.microsoft.com/office/drawing/2014/main" id="{19458883-916F-4C44-BBC9-E955A47869CE}"/>
              </a:ext>
            </a:extLst>
          </p:cNvPr>
          <p:cNvSpPr txBox="1"/>
          <p:nvPr/>
        </p:nvSpPr>
        <p:spPr>
          <a:xfrm>
            <a:off x="0" y="45720"/>
            <a:ext cx="12399937" cy="6601807"/>
          </a:xfrm>
          <a:prstGeom prst="rect">
            <a:avLst/>
          </a:prstGeom>
          <a:noFill/>
        </p:spPr>
        <p:txBody>
          <a:bodyPr wrap="square" rtlCol="0">
            <a:spAutoFit/>
          </a:bodyPr>
          <a:lstStyle/>
          <a:p>
            <a:r>
              <a:rPr lang="en-US" sz="3600" dirty="0">
                <a:highlight>
                  <a:srgbClr val="000080"/>
                </a:highlight>
              </a:rPr>
              <a:t>Read John 11:10. Jews and Greeks in Jesus’ day believed that the eye emitted light rather than passively received light. (the person’s eye was believed to illuminate the person as the sun illuminated the earth.) Ability or inability to see depended not only on one’s circumstances, but on one’s internal condition: one’s belief or unbelief. </a:t>
            </a:r>
          </a:p>
          <a:p>
            <a:endParaRPr lang="en-US" sz="4500" dirty="0">
              <a:highlight>
                <a:srgbClr val="000080"/>
              </a:highlight>
            </a:endParaRPr>
          </a:p>
          <a:p>
            <a:endParaRPr lang="en-US" sz="4500" dirty="0">
              <a:highlight>
                <a:srgbClr val="000080"/>
              </a:highlight>
            </a:endParaRPr>
          </a:p>
          <a:p>
            <a:pPr algn="ctr"/>
            <a:r>
              <a:rPr lang="en-US" sz="4500" dirty="0">
                <a:highlight>
                  <a:srgbClr val="000080"/>
                </a:highlight>
              </a:rPr>
              <a:t> </a:t>
            </a:r>
            <a:r>
              <a:rPr lang="en-US" sz="3600" dirty="0">
                <a:highlight>
                  <a:srgbClr val="000080"/>
                </a:highlight>
              </a:rPr>
              <a:t>Assuming the Gospel of John presumes two kinds of “seeing,” how do you think these two kinds of seeing “work”?</a:t>
            </a:r>
          </a:p>
          <a:p>
            <a:pPr algn="ctr"/>
            <a:r>
              <a:rPr lang="en-US" sz="3600" dirty="0">
                <a:highlight>
                  <a:srgbClr val="000080"/>
                </a:highlight>
              </a:rPr>
              <a:t>Why is this important?    </a:t>
            </a:r>
          </a:p>
        </p:txBody>
      </p:sp>
    </p:spTree>
    <p:extLst>
      <p:ext uri="{BB962C8B-B14F-4D97-AF65-F5344CB8AC3E}">
        <p14:creationId xmlns:p14="http://schemas.microsoft.com/office/powerpoint/2010/main" val="11380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 presentation</Template>
  <TotalTime>0</TotalTime>
  <Words>1457</Words>
  <Application>Microsoft Office PowerPoint</Application>
  <PresentationFormat>Widescreen</PresentationFormat>
  <Paragraphs>90</Paragraphs>
  <Slides>26</Slides>
  <Notes>3</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Constantia</vt:lpstr>
      <vt:lpstr>Wingdings 2</vt:lpstr>
      <vt:lpstr>Paper</vt:lpstr>
      <vt:lpstr> Session 6 Gospel of John Class February 16, 2020</vt:lpstr>
      <vt:lpstr>“Light of the World”</vt:lpstr>
      <vt:lpstr>Feast of Tabernacles (Booths), Part 2</vt:lpstr>
      <vt:lpstr>PowerPoint Presentation</vt:lpstr>
      <vt:lpstr>Seeing but “Blind”/Blind but “Seeing”: John’s Use of Situational &amp; Dramatic Irony</vt:lpstr>
      <vt:lpstr>Understanding signs and symbolic actions</vt:lpstr>
      <vt:lpstr>PowerPoint Presentation</vt:lpstr>
      <vt:lpstr>Discuss</vt:lpstr>
      <vt:lpstr>PowerPoint Presentation</vt:lpstr>
      <vt:lpstr>“Good Shepherd”/ “King”</vt:lpstr>
      <vt:lpstr>Understanding Shepherds in the Mediterranean World    </vt:lpstr>
      <vt:lpstr>Understanding the Image of “Shepherd”</vt:lpstr>
      <vt:lpstr>Faithless Shepherds and Promise of “David”  (Ezekiel 34:1–24)  </vt:lpstr>
      <vt:lpstr>The Expectation of a Shepherd/King</vt:lpstr>
      <vt:lpstr>PowerPoint Presentation</vt:lpstr>
      <vt:lpstr>Understanding the Image of “Shepherd”</vt:lpstr>
      <vt:lpstr>PowerPoint Presentation</vt:lpstr>
      <vt:lpstr>PowerPoint Presentation</vt:lpstr>
      <vt:lpstr>PowerPoint Presentation</vt:lpstr>
      <vt:lpstr>How is Jesus a “Good Shepherd” to Lazarus and all the sheep to be gathered through His death?</vt:lpstr>
      <vt:lpstr>PowerPoint Presentation</vt:lpstr>
      <vt:lpstr>PowerPoint Presentation</vt:lpstr>
      <vt:lpstr>Under-Shepherd to the Good Shepherd (21:15 – 24) </vt:lpstr>
      <vt:lpstr>Under-Shepherd to the Good Shepherd (21:15-24) </vt:lpstr>
      <vt:lpstr>Now that we have traced the implications of Jesus as Good Shepherd throughout this gospel, what does it mean for you that because of your Good Shepherd you now “have life” and “have it abundantly”(10:10)?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2018-03-01T12:00:43Z</dcterms:created>
  <dcterms:modified xsi:type="dcterms:W3CDTF">2020-02-17T13:38:47Z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